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Default Extension="vml" ContentType="application/vnd.openxmlformats-officedocument.vmlDrawing"/>
  <Override PartName="/ppt/tags/tag24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2" r:id="rId9"/>
    <p:sldId id="267" r:id="rId10"/>
    <p:sldId id="281" r:id="rId11"/>
    <p:sldId id="263" r:id="rId12"/>
    <p:sldId id="272" r:id="rId13"/>
    <p:sldId id="273" r:id="rId14"/>
    <p:sldId id="268" r:id="rId15"/>
    <p:sldId id="269" r:id="rId16"/>
    <p:sldId id="270" r:id="rId17"/>
    <p:sldId id="274" r:id="rId18"/>
    <p:sldId id="271" r:id="rId19"/>
    <p:sldId id="265" r:id="rId20"/>
    <p:sldId id="276" r:id="rId21"/>
    <p:sldId id="275" r:id="rId22"/>
    <p:sldId id="278" r:id="rId23"/>
    <p:sldId id="277" r:id="rId24"/>
    <p:sldId id="280" r:id="rId25"/>
    <p:sldId id="279" r:id="rId26"/>
    <p:sldId id="266" r:id="rId27"/>
  </p:sldIdLst>
  <p:sldSz cx="9144000" cy="6858000" type="screen4x3"/>
  <p:notesSz cx="6858000" cy="9144000"/>
  <p:embeddedFontLst>
    <p:embeddedFont>
      <p:font typeface="Calibri" pitchFamily="34" charset="0"/>
      <p:regular r:id="rId29"/>
      <p:bold r:id="rId30"/>
      <p:italic r:id="rId31"/>
      <p:boldItalic r:id="rId32"/>
    </p:embeddedFont>
    <p:embeddedFont>
      <p:font typeface="MSBM10" pitchFamily="34" charset="0"/>
      <p:regular r:id="rId33"/>
    </p:embeddedFont>
    <p:embeddedFont>
      <p:font typeface="CMR10" pitchFamily="34" charset="0"/>
      <p:regular r:id="rId34"/>
    </p:embeddedFont>
    <p:embeddedFont>
      <p:font typeface="CMMI10" pitchFamily="34" charset="0"/>
      <p:regular r:id="rId35"/>
    </p:embeddedFont>
    <p:embeddedFont>
      <p:font typeface="CMMI7" pitchFamily="34" charset="0"/>
      <p:regular r:id="rId36"/>
    </p:embeddedFont>
    <p:embeddedFont>
      <p:font typeface="CMSY10ORIG" pitchFamily="34" charset="0"/>
      <p:regular r:id="rId37"/>
    </p:embeddedFont>
    <p:embeddedFont>
      <p:font typeface="CMSY7" pitchFamily="34" charset="0"/>
      <p:regular r:id="rId38"/>
    </p:embeddedFont>
    <p:embeddedFont>
      <p:font typeface="CMR7" pitchFamily="34" charset="0"/>
      <p:regular r:id="rId39"/>
    </p:embeddedFont>
    <p:embeddedFont>
      <p:font typeface="CMMI5" pitchFamily="34" charset="0"/>
      <p:regular r:id="rId40"/>
    </p:embeddedFont>
    <p:embeddedFont>
      <p:font typeface="CMEX10" pitchFamily="34" charset="0"/>
      <p:regular r:id="rId41"/>
    </p:embeddedFont>
    <p:embeddedFont>
      <p:font typeface="CMBX10" pitchFamily="34" charset="0"/>
      <p:regular r:id="rId42"/>
    </p:embeddedFont>
    <p:embeddedFont>
      <p:font typeface="CMTI10" pitchFamily="34" charset="0"/>
      <p:regular r:id="rId43"/>
    </p:embeddedFont>
    <p:embeddedFont>
      <p:font typeface="CMR5" pitchFamily="34" charset="0"/>
      <p:regular r:id="rId44"/>
    </p:embeddedFont>
    <p:embeddedFont>
      <p:font typeface="MT Extra" pitchFamily="18" charset="2"/>
      <p:regular r:id="rId45"/>
    </p:embeddedFont>
  </p:embeddedFontLst>
  <p:custDataLst>
    <p:tags r:id="rId4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33" autoAdjust="0"/>
    <p:restoredTop sz="88423" autoAdjust="0"/>
  </p:normalViewPr>
  <p:slideViewPr>
    <p:cSldViewPr>
      <p:cViewPr varScale="1">
        <p:scale>
          <a:sx n="69" d="100"/>
          <a:sy n="69" d="100"/>
        </p:scale>
        <p:origin x="-2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0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6.fntdata"/><Relationship Id="rId42" Type="http://schemas.openxmlformats.org/officeDocument/2006/relationships/font" Target="fonts/font14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38" Type="http://schemas.openxmlformats.org/officeDocument/2006/relationships/font" Target="fonts/font10.fntdata"/><Relationship Id="rId46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41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40" Type="http://schemas.openxmlformats.org/officeDocument/2006/relationships/font" Target="fonts/font12.fntdata"/><Relationship Id="rId45" Type="http://schemas.openxmlformats.org/officeDocument/2006/relationships/font" Target="fonts/font1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8.fntdata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4" Type="http://schemas.openxmlformats.org/officeDocument/2006/relationships/font" Target="fonts/font1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43" Type="http://schemas.openxmlformats.org/officeDocument/2006/relationships/font" Target="fonts/font15.fntdata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0D1E0-C2C5-4A55-BD06-35E978FA6CE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5D220-8A44-49FE-909C-3A615DECB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Sylvester’s problem</a:t>
            </a:r>
          </a:p>
          <a:p>
            <a:r>
              <a:rPr lang="en-US" dirty="0" smtClean="0"/>
              <a:t>Meckes’s conjectures, Reitzner’s question.</a:t>
            </a:r>
          </a:p>
          <a:p>
            <a:r>
              <a:rPr lang="en-US" dirty="0" smtClean="0"/>
              <a:t>Connection with slicing</a:t>
            </a:r>
          </a:p>
          <a:p>
            <a:r>
              <a:rPr lang="en-US" dirty="0" smtClean="0"/>
              <a:t>Main result.</a:t>
            </a:r>
          </a:p>
          <a:p>
            <a:r>
              <a:rPr lang="en-US" dirty="0" smtClean="0"/>
              <a:t>Similarity with Busemann-Petty. </a:t>
            </a:r>
          </a:p>
          <a:p>
            <a:r>
              <a:rPr lang="en-US" dirty="0" smtClean="0"/>
              <a:t>	Connection with slicing.</a:t>
            </a:r>
          </a:p>
          <a:p>
            <a:r>
              <a:rPr lang="en-US" dirty="0" smtClean="0"/>
              <a:t>	Dimension-dependent.</a:t>
            </a:r>
          </a:p>
          <a:p>
            <a:r>
              <a:rPr lang="en-US" dirty="0" smtClean="0"/>
              <a:t>	Differences: no Fourier here, elementary argument.</a:t>
            </a:r>
          </a:p>
          <a:p>
            <a:r>
              <a:rPr lang="en-US" dirty="0" smtClean="0"/>
              <a:t>Santosh’s question, connection with slicing</a:t>
            </a:r>
          </a:p>
          <a:p>
            <a:r>
              <a:rPr lang="en-US" dirty="0" smtClean="0"/>
              <a:t>Solution to Santosh’s question</a:t>
            </a:r>
          </a:p>
          <a:p>
            <a:r>
              <a:rPr lang="en-US" dirty="0" smtClean="0"/>
              <a:t>	Intuition: extreme point near the origin.</a:t>
            </a:r>
          </a:p>
          <a:p>
            <a:r>
              <a:rPr lang="en-US" dirty="0" smtClean="0"/>
              <a:t>	Derivative easy to compute and sufficient.</a:t>
            </a:r>
          </a:p>
          <a:p>
            <a:r>
              <a:rPr lang="en-US" dirty="0" smtClean="0"/>
              <a:t>	value of derivative</a:t>
            </a:r>
          </a:p>
          <a:p>
            <a:r>
              <a:rPr lang="en-US" dirty="0" smtClean="0"/>
              <a:t>	dimension-dependent condition</a:t>
            </a:r>
          </a:p>
          <a:p>
            <a:r>
              <a:rPr lang="en-US" dirty="0" smtClean="0"/>
              <a:t>	When does the condition hold? </a:t>
            </a:r>
            <a:r>
              <a:rPr lang="en-US" dirty="0" err="1" smtClean="0"/>
              <a:t>Milman</a:t>
            </a:r>
            <a:r>
              <a:rPr lang="en-US" dirty="0" smtClean="0"/>
              <a:t> </a:t>
            </a:r>
            <a:r>
              <a:rPr lang="en-US" dirty="0" err="1" smtClean="0"/>
              <a:t>Pajor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	Explicit example.</a:t>
            </a:r>
          </a:p>
          <a:p>
            <a:r>
              <a:rPr lang="en-US" dirty="0" smtClean="0"/>
              <a:t>Solution to </a:t>
            </a:r>
            <a:r>
              <a:rPr lang="en-US" dirty="0" err="1" smtClean="0"/>
              <a:t>Mecke’s</a:t>
            </a:r>
            <a:r>
              <a:rPr lang="en-US" dirty="0" smtClean="0"/>
              <a:t> strong conjecture</a:t>
            </a:r>
          </a:p>
          <a:p>
            <a:r>
              <a:rPr lang="en-US" dirty="0" smtClean="0"/>
              <a:t>	Crofton’s differential equation</a:t>
            </a:r>
          </a:p>
          <a:p>
            <a:r>
              <a:rPr lang="en-US" dirty="0" smtClean="0"/>
              <a:t>	… same as Santosh, theorem statements without proof</a:t>
            </a:r>
          </a:p>
          <a:p>
            <a:r>
              <a:rPr lang="en-US" dirty="0" smtClean="0"/>
              <a:t>Open questions:</a:t>
            </a:r>
          </a:p>
          <a:p>
            <a:r>
              <a:rPr lang="en-US" dirty="0" smtClean="0"/>
              <a:t>	random polytope</a:t>
            </a:r>
          </a:p>
          <a:p>
            <a:r>
              <a:rPr lang="en-US" dirty="0" smtClean="0"/>
              <a:t>	moments</a:t>
            </a:r>
          </a:p>
          <a:p>
            <a:r>
              <a:rPr lang="en-US" dirty="0" smtClean="0"/>
              <a:t>	weak conjecture via Crofton’s differential equation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5D220-8A44-49FE-909C-3A615DECB9B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5D220-8A44-49FE-909C-3A615DECB9B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“Joke”: in the</a:t>
            </a:r>
            <a:r>
              <a:rPr lang="en-US" baseline="0" dirty="0" smtClean="0"/>
              <a:t> proof I’ll honor my origins as an engineer and do what engineers do best: differentiate and integrate.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5D220-8A44-49FE-909C-3A615DECB9B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“Joke”:</a:t>
            </a:r>
            <a:r>
              <a:rPr lang="en-US" baseline="0" dirty="0" smtClean="0"/>
              <a:t> weird reference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5D220-8A44-49FE-909C-3A615DECB9B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Symmetrization ‘till you drop dead…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5D220-8A44-49FE-909C-3A615DECB9B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EAAD0-C2FA-4366-84C9-879084907D3D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E340F-9993-444A-B64D-9ED80DAC6B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10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 the monotonicity of the expected volume of a random simplex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Luis Rademacher</a:t>
            </a:r>
          </a:p>
          <a:p>
            <a:r>
              <a:rPr lang="en-US" dirty="0" smtClean="0"/>
              <a:t>Computer Science and Engineering</a:t>
            </a:r>
          </a:p>
          <a:p>
            <a:r>
              <a:rPr lang="en-US" dirty="0" smtClean="0"/>
              <a:t>The Ohio State University</a:t>
            </a: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TexPoint fonts used in EMF. </a:t>
            </a:r>
          </a:p>
          <a:p>
            <a:r>
              <a:rPr lang="en-US" smtClean="0"/>
              <a:t>Read the TexPoint manual before you delete this box.: 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CMMI5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BX10"/>
              </a:rPr>
              <a:t>A</a:t>
            </a:r>
            <a:r>
              <a:rPr lang="en-US" smtClean="0">
                <a:latin typeface="CMTI10"/>
              </a:rPr>
              <a:t>A</a:t>
            </a:r>
            <a:r>
              <a:rPr lang="en-US" smtClean="0">
                <a:latin typeface="CMR5"/>
              </a:rPr>
              <a:t>A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Second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also solve Vempala’s question for c=1</a:t>
            </a:r>
          </a:p>
          <a:p>
            <a:pPr lvl="1"/>
            <a:r>
              <a:rPr lang="en-US" dirty="0" smtClean="0"/>
              <a:t>True in dimension 1,2</a:t>
            </a:r>
          </a:p>
          <a:p>
            <a:pPr lvl="1"/>
            <a:r>
              <a:rPr lang="en-US" dirty="0" smtClean="0"/>
              <a:t>False in dimension &gt;=3</a:t>
            </a:r>
          </a:p>
          <a:p>
            <a:r>
              <a:rPr lang="en-US" dirty="0" smtClean="0"/>
              <a:t>Our solution to Vempala’s question inspired our solution to Meckes’s strong conjecture.</a:t>
            </a:r>
          </a:p>
        </p:txBody>
      </p:sp>
      <p:pic>
        <p:nvPicPr>
          <p:cNvPr id="5" name="Picture 4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523530" y="4648200"/>
            <a:ext cx="8096936" cy="1267788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</a:t>
            </a:r>
            <a:r>
              <a:rPr lang="en-US" baseline="0" dirty="0" smtClean="0"/>
              <a:t> to Vempala’s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Intuition:</a:t>
            </a:r>
            <a:r>
              <a:rPr lang="en-US" baseline="0" dirty="0" smtClean="0"/>
              <a:t> extreme point near the centroid</a:t>
            </a:r>
          </a:p>
          <a:p>
            <a:endParaRPr lang="en-US" dirty="0" smtClean="0"/>
          </a:p>
          <a:p>
            <a:endParaRPr lang="en-US" baseline="0" dirty="0" smtClean="0"/>
          </a:p>
          <a:p>
            <a:endParaRPr lang="en-US" dirty="0" smtClean="0"/>
          </a:p>
          <a:p>
            <a:endParaRPr lang="en-US" baseline="0" dirty="0" smtClean="0"/>
          </a:p>
          <a:p>
            <a:endParaRPr lang="en-US" dirty="0" smtClean="0"/>
          </a:p>
          <a:p>
            <a:r>
              <a:rPr lang="en-US" baseline="0" dirty="0" smtClean="0"/>
              <a:t>E (random simplex</a:t>
            </a:r>
            <a:r>
              <a:rPr lang="en-US" dirty="0" smtClean="0"/>
              <a:t> using L\K) &lt; E(… using L)</a:t>
            </a:r>
            <a:endParaRPr lang="en-US" baseline="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to Vempala’s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Monotonicity of K </a:t>
            </a:r>
            <a:r>
              <a:rPr lang="en-US" dirty="0" smtClean="0">
                <a:latin typeface="MT Extra"/>
                <a:sym typeface="MT Extra"/>
              </a:rPr>
              <a:t></a:t>
            </a:r>
            <a:r>
              <a:rPr lang="en-US" dirty="0" smtClean="0"/>
              <a:t> </a:t>
            </a:r>
            <a:r>
              <a:rPr lang="en-US" dirty="0" err="1" smtClean="0"/>
              <a:t>det</a:t>
            </a:r>
            <a:r>
              <a:rPr lang="en-US" dirty="0" smtClean="0"/>
              <a:t> A(K) holds for dimension </a:t>
            </a:r>
            <a:r>
              <a:rPr lang="en-US" i="1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for every K </a:t>
            </a:r>
            <a:r>
              <a:rPr lang="en-US" dirty="0" smtClean="0">
                <a:latin typeface="Symbol"/>
                <a:sym typeface="Symbol"/>
              </a:rPr>
              <a:t></a:t>
            </a:r>
            <a:r>
              <a:rPr lang="en-US" dirty="0" smtClean="0"/>
              <a:t> L there is a non-increasing “path” of convex bodies from L to K. We will:</a:t>
            </a:r>
          </a:p>
          <a:p>
            <a:pPr lvl="1"/>
            <a:r>
              <a:rPr lang="en-US" dirty="0" smtClean="0"/>
              <a:t>define “path”,</a:t>
            </a:r>
          </a:p>
          <a:p>
            <a:pPr lvl="1"/>
            <a:r>
              <a:rPr lang="en-US" dirty="0" smtClean="0"/>
              <a:t>compute derivative along path, and</a:t>
            </a:r>
          </a:p>
          <a:p>
            <a:pPr lvl="1"/>
            <a:r>
              <a:rPr lang="en-US" dirty="0" smtClean="0"/>
              <a:t>study sign of derivative.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572000" y="419100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to Vempala’s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W.l.o.g</a:t>
            </a:r>
            <a:r>
              <a:rPr lang="en-US" dirty="0" smtClean="0"/>
              <a:t>. K is a polytope (by continuity, if there is a counterexample, then there is one where K is a polytope)</a:t>
            </a:r>
          </a:p>
          <a:p>
            <a:r>
              <a:rPr lang="en-US" dirty="0" smtClean="0"/>
              <a:t>“Path”: “push” hyperplanes parallel to facets of K “in”, one by one.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4114800" y="4343400"/>
            <a:ext cx="1122218" cy="1025236"/>
          </a:xfrm>
          <a:custGeom>
            <a:avLst/>
            <a:gdLst>
              <a:gd name="connsiteX0" fmla="*/ 0 w 1122218"/>
              <a:gd name="connsiteY0" fmla="*/ 0 h 1025236"/>
              <a:gd name="connsiteX1" fmla="*/ 0 w 1122218"/>
              <a:gd name="connsiteY1" fmla="*/ 1025236 h 1025236"/>
              <a:gd name="connsiteX2" fmla="*/ 1122218 w 1122218"/>
              <a:gd name="connsiteY2" fmla="*/ 1025236 h 1025236"/>
              <a:gd name="connsiteX3" fmla="*/ 0 w 1122218"/>
              <a:gd name="connsiteY3" fmla="*/ 0 h 1025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2218" h="1025236">
                <a:moveTo>
                  <a:pt x="0" y="0"/>
                </a:moveTo>
                <a:lnTo>
                  <a:pt x="0" y="1025236"/>
                </a:lnTo>
                <a:lnTo>
                  <a:pt x="1122218" y="1025236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33800" y="4038600"/>
            <a:ext cx="18288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24200" y="3886200"/>
            <a:ext cx="609600" cy="2209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1400" y="5715000"/>
            <a:ext cx="2133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 rot="10800000">
            <a:off x="4267200" y="3352800"/>
            <a:ext cx="2133600" cy="1949214"/>
          </a:xfrm>
          <a:custGeom>
            <a:avLst/>
            <a:gdLst>
              <a:gd name="connsiteX0" fmla="*/ 0 w 1122218"/>
              <a:gd name="connsiteY0" fmla="*/ 0 h 1025236"/>
              <a:gd name="connsiteX1" fmla="*/ 0 w 1122218"/>
              <a:gd name="connsiteY1" fmla="*/ 1025236 h 1025236"/>
              <a:gd name="connsiteX2" fmla="*/ 1122218 w 1122218"/>
              <a:gd name="connsiteY2" fmla="*/ 1025236 h 1025236"/>
              <a:gd name="connsiteX3" fmla="*/ 0 w 1122218"/>
              <a:gd name="connsiteY3" fmla="*/ 0 h 1025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2218" h="1025236">
                <a:moveTo>
                  <a:pt x="0" y="0"/>
                </a:moveTo>
                <a:lnTo>
                  <a:pt x="0" y="1025236"/>
                </a:lnTo>
                <a:lnTo>
                  <a:pt x="1122218" y="102523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657600" y="3886200"/>
            <a:ext cx="76200" cy="2209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581400" y="5715000"/>
            <a:ext cx="2133600" cy="76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 rot="10800000">
            <a:off x="4267200" y="3352800"/>
            <a:ext cx="2133600" cy="1949214"/>
          </a:xfrm>
          <a:custGeom>
            <a:avLst/>
            <a:gdLst>
              <a:gd name="connsiteX0" fmla="*/ 0 w 1122218"/>
              <a:gd name="connsiteY0" fmla="*/ 0 h 1025236"/>
              <a:gd name="connsiteX1" fmla="*/ 0 w 1122218"/>
              <a:gd name="connsiteY1" fmla="*/ 1025236 h 1025236"/>
              <a:gd name="connsiteX2" fmla="*/ 1122218 w 1122218"/>
              <a:gd name="connsiteY2" fmla="*/ 1025236 h 1025236"/>
              <a:gd name="connsiteX3" fmla="*/ 0 w 1122218"/>
              <a:gd name="connsiteY3" fmla="*/ 0 h 1025236"/>
              <a:gd name="connsiteX0" fmla="*/ 0 w 1122218"/>
              <a:gd name="connsiteY0" fmla="*/ 0 h 1025236"/>
              <a:gd name="connsiteX1" fmla="*/ 601188 w 1122218"/>
              <a:gd name="connsiteY1" fmla="*/ 544285 h 1025236"/>
              <a:gd name="connsiteX2" fmla="*/ 1122218 w 1122218"/>
              <a:gd name="connsiteY2" fmla="*/ 1025236 h 1025236"/>
              <a:gd name="connsiteX3" fmla="*/ 0 w 1122218"/>
              <a:gd name="connsiteY3" fmla="*/ 0 h 1025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2218" h="1025236">
                <a:moveTo>
                  <a:pt x="0" y="0"/>
                </a:moveTo>
                <a:lnTo>
                  <a:pt x="601188" y="544285"/>
                </a:lnTo>
                <a:lnTo>
                  <a:pt x="1122218" y="102523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67200" y="487680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04167 -4.44444E-6 " pathEditMode="relative" ptsTypes="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04167 -4.44444E-6 " pathEditMode="relative" ptsTypes="AA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6.93889E-18 L 5.55112E-17 -0.05555 " pathEditMode="relative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6.93889E-18 L 5.55112E-17 -0.05555 " pathEditMode="relative" ptsTypes="AA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-0.06667 0.08889 " pathEditMode="relative" ptsTypes="AA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-0.06667 0.08889 " pathEditMode="relative" ptsTypes="AA">
                                      <p:cBhvr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7" grpId="0" animBg="1"/>
      <p:bldP spid="8" grpId="0" animBg="1"/>
      <p:bldP spid="8" grpId="1" animBg="1"/>
      <p:bldP spid="8" grpId="3" animBg="1"/>
      <p:bldP spid="9" grpId="0" animBg="1"/>
      <p:bldP spid="9" grpId="1" animBg="1"/>
      <p:bldP spid="9" grpId="3" animBg="1"/>
      <p:bldP spid="11" grpId="0" animBg="1"/>
      <p:bldP spid="11" grpId="1" animBg="1"/>
      <p:bldP spid="11" grpId="3" animBg="1"/>
      <p:bldP spid="12" grpId="0" animBg="1"/>
      <p:bldP spid="12" grpId="1" animBg="1"/>
      <p:bldP spid="12" grpId="3" animBg="1"/>
      <p:bldP spid="13" grpId="0" animBg="1"/>
      <p:bldP spid="13" grpId="1" animBg="1"/>
      <p:bldP spid="13" grpId="3" animBg="1"/>
      <p:bldP spid="14" grpId="0" animBg="1"/>
      <p:bldP spid="14" grpId="1" animBg="1"/>
      <p:bldP spid="14" grpId="3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to Vempala’s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956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det</a:t>
            </a:r>
            <a:r>
              <a:rPr lang="en-US" dirty="0" smtClean="0"/>
              <a:t> A(</a:t>
            </a:r>
            <a:r>
              <a:rPr lang="en-US" dirty="0" smtClean="0">
                <a:latin typeface="Symbol"/>
                <a:sym typeface="Symbol"/>
              </a:rPr>
              <a:t></a:t>
            </a:r>
            <a:r>
              <a:rPr lang="en-US" dirty="0" smtClean="0"/>
              <a:t>) continuous along path, piecewise continuously differentiable.</a:t>
            </a:r>
            <a:endParaRPr lang="en-US" baseline="0" dirty="0" smtClean="0"/>
          </a:p>
          <a:p>
            <a:r>
              <a:rPr lang="en-US" baseline="0" dirty="0" smtClean="0"/>
              <a:t>Enough to compute derivative with respect</a:t>
            </a:r>
            <a:r>
              <a:rPr lang="en-US" dirty="0" smtClean="0"/>
              <a:t> intersection with moving halfspace.</a:t>
            </a:r>
          </a:p>
          <a:p>
            <a:r>
              <a:rPr lang="en-US" baseline="0" dirty="0" smtClean="0"/>
              <a:t>Enough to compute derivative in isotropic position (sign of derivative is invarian</a:t>
            </a:r>
            <a:r>
              <a:rPr lang="en-US" dirty="0" smtClean="0"/>
              <a:t>t under affine transformations).</a:t>
            </a:r>
            <a:endParaRPr lang="en-US" baseline="0" dirty="0" smtClean="0"/>
          </a:p>
        </p:txBody>
      </p:sp>
      <p:pic>
        <p:nvPicPr>
          <p:cNvPr id="5" name="Picture 4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5063064" y="4572000"/>
            <a:ext cx="3418717" cy="1330829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 </a:t>
            </a:r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Solution to Vempala’s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>
            <a:normAutofit fontScale="92500"/>
          </a:bodyPr>
          <a:lstStyle/>
          <a:p>
            <a:r>
              <a:rPr lang="en-US" baseline="0" dirty="0" smtClean="0"/>
              <a:t>Simple value of derivative in isotropic position:</a:t>
            </a:r>
          </a:p>
          <a:p>
            <a:endParaRPr lang="en-US" dirty="0" smtClean="0"/>
          </a:p>
          <a:p>
            <a:endParaRPr lang="en-US" baseline="0" dirty="0" smtClean="0"/>
          </a:p>
        </p:txBody>
      </p:sp>
      <p:pic>
        <p:nvPicPr>
          <p:cNvPr id="6" name="Picture 5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31633" y="2355271"/>
            <a:ext cx="8778401" cy="1806959"/>
          </a:xfrm>
          <a:prstGeom prst="rect">
            <a:avLst/>
          </a:prstGeom>
          <a:noFill/>
          <a:ln/>
          <a:effectLst/>
        </p:spPr>
      </p:pic>
      <p:sp>
        <p:nvSpPr>
          <p:cNvPr id="5" name="Rectangle 4"/>
          <p:cNvSpPr/>
          <p:nvPr/>
        </p:nvSpPr>
        <p:spPr>
          <a:xfrm>
            <a:off x="3962400" y="2362200"/>
            <a:ext cx="25146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to Vempala’s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Derivative implies </a:t>
            </a:r>
            <a:r>
              <a:rPr lang="en-US" baseline="0" dirty="0" smtClean="0"/>
              <a:t>dimension dependent condition:</a:t>
            </a:r>
          </a:p>
          <a:p>
            <a:endParaRPr lang="en-US" dirty="0" smtClean="0"/>
          </a:p>
          <a:p>
            <a:endParaRPr lang="en-US" baseline="0" dirty="0" smtClean="0"/>
          </a:p>
          <a:p>
            <a:r>
              <a:rPr lang="en-US" dirty="0" smtClean="0"/>
              <a:t>Proof:</a:t>
            </a:r>
          </a:p>
          <a:p>
            <a:pPr lvl="1"/>
            <a:r>
              <a:rPr lang="en-US" baseline="0" dirty="0" smtClean="0"/>
              <a:t>“if part”:</a:t>
            </a:r>
            <a:r>
              <a:rPr lang="en-US" dirty="0" smtClean="0"/>
              <a:t>  condition      implies negative derivative along path.</a:t>
            </a:r>
          </a:p>
        </p:txBody>
      </p:sp>
      <p:pic>
        <p:nvPicPr>
          <p:cNvPr id="9" name="Picture 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82797" y="2791577"/>
            <a:ext cx="8778401" cy="1117140"/>
          </a:xfrm>
          <a:prstGeom prst="rect">
            <a:avLst/>
          </a:prstGeom>
          <a:noFill/>
          <a:ln/>
          <a:effectLst/>
        </p:spPr>
      </p:pic>
      <p:sp>
        <p:nvSpPr>
          <p:cNvPr id="5" name="5-Point Star 4"/>
          <p:cNvSpPr/>
          <p:nvPr/>
        </p:nvSpPr>
        <p:spPr>
          <a:xfrm>
            <a:off x="5638800" y="36576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191000" y="4572000"/>
            <a:ext cx="3048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1694238" y="5334000"/>
            <a:ext cx="5526923" cy="666192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 (cont’d)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90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“Only if” part:</a:t>
            </a:r>
          </a:p>
          <a:p>
            <a:pPr lvl="1"/>
            <a:r>
              <a:rPr lang="en-US" dirty="0" smtClean="0"/>
              <a:t>There is an isotropic convex body L’ with a boundary point x at distance </a:t>
            </a:r>
            <a:r>
              <a:rPr lang="en-US" smtClean="0"/>
              <a:t>&lt;</a:t>
            </a:r>
            <a:r>
              <a:rPr lang="en-US" smtClean="0">
                <a:latin typeface="Calibri"/>
              </a:rPr>
              <a:t>d</a:t>
            </a:r>
            <a:r>
              <a:rPr lang="en-US" baseline="30000" smtClean="0">
                <a:latin typeface="Calibri"/>
              </a:rPr>
              <a:t>1/2</a:t>
            </a:r>
            <a:r>
              <a:rPr lang="en-US" smtClean="0"/>
              <a:t> </a:t>
            </a:r>
            <a:r>
              <a:rPr lang="en-US" dirty="0" smtClean="0"/>
              <a:t>from the origin.</a:t>
            </a:r>
          </a:p>
          <a:p>
            <a:pPr lvl="1"/>
            <a:r>
              <a:rPr lang="en-US" dirty="0" smtClean="0"/>
              <a:t>By an approximation argument can assume x is extreme point (keeping isotropy and distance condition) of new body L.</a:t>
            </a:r>
          </a:p>
          <a:p>
            <a:pPr lvl="1"/>
            <a:r>
              <a:rPr lang="en-US" dirty="0" smtClean="0"/>
              <a:t>Positive derivative as one pushes hyperplane “in” at x a little bit.</a:t>
            </a:r>
          </a:p>
          <a:p>
            <a:pPr lvl="1"/>
            <a:r>
              <a:rPr lang="en-US" dirty="0" smtClean="0"/>
              <a:t>If K is “L truncated near x”, </a:t>
            </a:r>
            <a:r>
              <a:rPr lang="en-US" dirty="0" err="1" smtClean="0"/>
              <a:t>det</a:t>
            </a:r>
            <a:r>
              <a:rPr lang="en-US" dirty="0" smtClean="0"/>
              <a:t> A(K) &gt; </a:t>
            </a:r>
            <a:r>
              <a:rPr lang="en-US" dirty="0" err="1" smtClean="0"/>
              <a:t>det</a:t>
            </a:r>
            <a:r>
              <a:rPr lang="en-US" dirty="0" smtClean="0"/>
              <a:t> A(L).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the condition hold?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aseline="0" dirty="0" smtClean="0"/>
              <a:t>Condition: for</a:t>
            </a:r>
            <a:r>
              <a:rPr lang="en-US" dirty="0" smtClean="0"/>
              <a:t> any isotropic convex body K</a:t>
            </a:r>
            <a:endParaRPr lang="en-US" baseline="0" dirty="0" smtClean="0"/>
          </a:p>
          <a:p>
            <a:endParaRPr lang="en-US" dirty="0" smtClean="0"/>
          </a:p>
          <a:p>
            <a:r>
              <a:rPr lang="en-US" baseline="0" dirty="0" err="1" smtClean="0"/>
              <a:t>Milman-Pajor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Kannan</a:t>
            </a:r>
            <a:r>
              <a:rPr lang="en-US" dirty="0" err="1" smtClean="0"/>
              <a:t>-Lovász-Simonovits</a:t>
            </a:r>
            <a:r>
              <a:rPr lang="en-US" dirty="0" smtClean="0"/>
              <a:t>: For any isotropic convex body K: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and this is best possible.</a:t>
            </a:r>
          </a:p>
          <a:p>
            <a:r>
              <a:rPr lang="en-US" dirty="0" smtClean="0"/>
              <a:t>I.e., condition fails </a:t>
            </a:r>
            <a:r>
              <a:rPr lang="en-US" dirty="0" err="1" smtClean="0"/>
              <a:t>iff</a:t>
            </a:r>
            <a:r>
              <a:rPr lang="en-US" dirty="0" smtClean="0"/>
              <a:t> d </a:t>
            </a:r>
            <a:r>
              <a:rPr lang="en-US" dirty="0" smtClean="0">
                <a:latin typeface="Symbol"/>
                <a:sym typeface="Symbol"/>
              </a:rPr>
              <a:t></a:t>
            </a:r>
            <a:r>
              <a:rPr lang="en-US" dirty="0" smtClean="0"/>
              <a:t> 3.</a:t>
            </a:r>
          </a:p>
          <a:p>
            <a:endParaRPr lang="en-US" dirty="0"/>
          </a:p>
        </p:txBody>
      </p:sp>
      <p:pic>
        <p:nvPicPr>
          <p:cNvPr id="9" name="Picture 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3790215" y="2209800"/>
            <a:ext cx="1245771" cy="305336"/>
          </a:xfrm>
          <a:prstGeom prst="rect">
            <a:avLst/>
          </a:prstGeom>
          <a:noFill/>
          <a:ln/>
          <a:effectLst/>
        </p:spPr>
      </p:pic>
      <p:pic>
        <p:nvPicPr>
          <p:cNvPr id="8" name="Picture 7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2469547" y="3810000"/>
            <a:ext cx="4244020" cy="762312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 to Meckes’s strong conjecture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Argument parallels case of </a:t>
            </a:r>
            <a:r>
              <a:rPr lang="en-US" dirty="0" err="1" smtClean="0"/>
              <a:t>det</a:t>
            </a:r>
            <a:r>
              <a:rPr lang="en-US" dirty="0" smtClean="0"/>
              <a:t> A(K):</a:t>
            </a:r>
          </a:p>
          <a:p>
            <a:pPr lvl="1"/>
            <a:r>
              <a:rPr lang="en-US" dirty="0" smtClean="0"/>
              <a:t>same path between K and L (push hyperplanes in), same derivative (i.e. with respect to moving hyperplane)</a:t>
            </a:r>
          </a:p>
          <a:p>
            <a:r>
              <a:rPr lang="en-US" dirty="0" smtClean="0"/>
              <a:t>Our derivative is a special case Crofton’s differential equation: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(from Kendall and Moran, “Geometrical Probability”, 1963)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4419600"/>
            <a:ext cx="8645253" cy="24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Sylvester’s problem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random points: what is the probability that they are in convex position?</a:t>
            </a:r>
          </a:p>
          <a:p>
            <a:r>
              <a:rPr lang="en-US" dirty="0" smtClean="0"/>
              <a:t>       : convex hull of n random points in convex body K.</a:t>
            </a:r>
            <a:endParaRPr lang="en-US" dirty="0"/>
          </a:p>
          <a:p>
            <a:r>
              <a:rPr lang="en-US" dirty="0" smtClean="0"/>
              <a:t>Which convex bodies K are extremal for</a:t>
            </a:r>
          </a:p>
        </p:txBody>
      </p:sp>
      <p:pic>
        <p:nvPicPr>
          <p:cNvPr id="10" name="Picture 9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3484573" y="4419600"/>
            <a:ext cx="2038467" cy="1207982"/>
          </a:xfrm>
          <a:prstGeom prst="rect">
            <a:avLst/>
          </a:prstGeom>
          <a:noFill/>
          <a:ln/>
          <a:effectLst/>
        </p:spPr>
      </p:pic>
      <p:pic>
        <p:nvPicPr>
          <p:cNvPr id="9" name="Picture 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902983" y="2701636"/>
            <a:ext cx="604725" cy="526696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Derivative</a:t>
            </a:r>
            <a:endParaRPr lang="en-US" dirty="0"/>
          </a:p>
        </p:txBody>
      </p:sp>
      <p:pic>
        <p:nvPicPr>
          <p:cNvPr id="8" name="Picture 7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76755" y="1828800"/>
            <a:ext cx="8759890" cy="2271500"/>
          </a:xfrm>
          <a:prstGeom prst="rect">
            <a:avLst/>
          </a:prstGeom>
          <a:noFill/>
          <a:ln/>
          <a:effectLst/>
        </p:spPr>
      </p:pic>
      <p:sp>
        <p:nvSpPr>
          <p:cNvPr id="6" name="Rectangle 5"/>
          <p:cNvSpPr/>
          <p:nvPr/>
        </p:nvSpPr>
        <p:spPr>
          <a:xfrm>
            <a:off x="2209800" y="2743200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9400" y="3429000"/>
            <a:ext cx="61722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 to Meckes’s strong conjecture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Dimension dependent condition (same proof):</a:t>
            </a:r>
          </a:p>
        </p:txBody>
      </p:sp>
      <p:pic>
        <p:nvPicPr>
          <p:cNvPr id="5" name="Picture 4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85884" y="2353199"/>
            <a:ext cx="8772231" cy="2238809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the condition hold?</a:t>
            </a:r>
            <a:endParaRPr lang="en-US" dirty="0"/>
          </a:p>
        </p:txBody>
      </p:sp>
      <p:pic>
        <p:nvPicPr>
          <p:cNvPr id="5" name="Picture 4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78147" y="1353204"/>
            <a:ext cx="8387699" cy="5012985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the condition hold?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true for d=1, easy (directly, without the condition)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the condition hold?</a:t>
            </a:r>
            <a:endParaRPr lang="en-US" dirty="0"/>
          </a:p>
        </p:txBody>
      </p:sp>
      <p:pic>
        <p:nvPicPr>
          <p:cNvPr id="4" name="Picture 3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69876" y="1421504"/>
            <a:ext cx="8804243" cy="4616412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the condition hold?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d=3? The proof doesn’t handle it, but numerical integration strongly suggests “false” (same counterexample).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Higher moments?</a:t>
            </a:r>
            <a:endParaRPr lang="en-US" dirty="0" smtClean="0"/>
          </a:p>
          <a:p>
            <a:r>
              <a:rPr lang="en-US" dirty="0" smtClean="0"/>
              <a:t>(Reitzner) What about more than d+1 points?</a:t>
            </a:r>
          </a:p>
          <a:p>
            <a:r>
              <a:rPr lang="en-US" dirty="0" smtClean="0"/>
              <a:t>(technical) 3-D</a:t>
            </a:r>
            <a:r>
              <a:rPr lang="en-US" baseline="0" dirty="0" smtClean="0"/>
              <a:t> case</a:t>
            </a:r>
          </a:p>
          <a:p>
            <a:r>
              <a:rPr lang="en-US" baseline="0" dirty="0" smtClean="0"/>
              <a:t>Weak conjecture via Crofton’s differential equation?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 by Meckes and Reitzner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 smtClean="0"/>
              <a:t>M’s weak conjecture: for n=d+1 (random simplex) there exists some c.</a:t>
            </a:r>
          </a:p>
          <a:p>
            <a:r>
              <a:rPr lang="en-US" dirty="0" smtClean="0"/>
              <a:t>M’s strong conjecture: for n=d+1 and c=1</a:t>
            </a:r>
          </a:p>
          <a:p>
            <a:r>
              <a:rPr lang="en-US" dirty="0" smtClean="0"/>
              <a:t>R’s question: for arbitrary n and c=1.</a:t>
            </a:r>
            <a:endParaRPr lang="en-US" dirty="0"/>
          </a:p>
        </p:txBody>
      </p:sp>
      <p:pic>
        <p:nvPicPr>
          <p:cNvPr id="6" name="Picture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492616" y="1447800"/>
            <a:ext cx="6096012" cy="490587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Connection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with slicing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Slicing conjecture: every d-dimensional convex body of volume one has a hyperplane section of area &gt;=c for some universal c.</a:t>
            </a:r>
          </a:p>
          <a:p>
            <a:r>
              <a:rPr lang="en-US" dirty="0" smtClean="0"/>
              <a:t>Equivalent: for K a d-dimensional convex body</a:t>
            </a:r>
          </a:p>
          <a:p>
            <a:endParaRPr lang="en-US" dirty="0" smtClean="0"/>
          </a:p>
          <a:p>
            <a:r>
              <a:rPr lang="en-US" dirty="0" smtClean="0"/>
              <a:t>M’s weak conjecture </a:t>
            </a:r>
            <a:r>
              <a:rPr lang="en-US" dirty="0" smtClean="0">
                <a:latin typeface="Symbol"/>
                <a:sym typeface="Symbol"/>
              </a:rPr>
              <a:t></a:t>
            </a:r>
            <a:r>
              <a:rPr lang="en-US" dirty="0" smtClean="0"/>
              <a:t> slicing</a:t>
            </a:r>
            <a:endParaRPr lang="en-US" dirty="0">
              <a:latin typeface="Symbol"/>
            </a:endParaRPr>
          </a:p>
        </p:txBody>
      </p:sp>
      <p:pic>
        <p:nvPicPr>
          <p:cNvPr id="6" name="Picture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225483" y="4938295"/>
            <a:ext cx="8693032" cy="1342884"/>
          </a:xfrm>
          <a:prstGeom prst="rect">
            <a:avLst/>
          </a:prstGeom>
          <a:noFill/>
          <a:ln/>
          <a:effectLst/>
        </p:spPr>
      </p:pic>
      <p:pic>
        <p:nvPicPr>
          <p:cNvPr id="9" name="Picture 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686377" y="3810827"/>
            <a:ext cx="7771245" cy="380114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Main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M’s strong conjecture:</a:t>
            </a:r>
          </a:p>
          <a:p>
            <a:pPr lvl="1"/>
            <a:r>
              <a:rPr lang="en-US" dirty="0" smtClean="0"/>
              <a:t>True in dimension 1,2</a:t>
            </a:r>
          </a:p>
          <a:p>
            <a:pPr lvl="1"/>
            <a:r>
              <a:rPr lang="en-US" dirty="0" smtClean="0"/>
              <a:t>False in dimension &gt;=4</a:t>
            </a:r>
          </a:p>
          <a:p>
            <a:pPr lvl="1"/>
            <a:r>
              <a:rPr lang="en-US" dirty="0" smtClean="0"/>
              <a:t>Strong numerical evidence for falsity in dim. 3.</a:t>
            </a:r>
            <a:endParaRPr lang="en-US" dirty="0"/>
          </a:p>
        </p:txBody>
      </p:sp>
      <p:pic>
        <p:nvPicPr>
          <p:cNvPr id="5" name="Picture 4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003783" y="4154401"/>
            <a:ext cx="7136430" cy="1359319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Busemann-Petty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Classical:  when c=1, true </a:t>
            </a:r>
            <a:r>
              <a:rPr lang="en-US" dirty="0" err="1" smtClean="0"/>
              <a:t>iff</a:t>
            </a:r>
            <a:r>
              <a:rPr lang="en-US" dirty="0" smtClean="0"/>
              <a:t> dim&lt;5</a:t>
            </a:r>
          </a:p>
          <a:p>
            <a:r>
              <a:rPr lang="en-US" dirty="0" smtClean="0"/>
              <a:t> </a:t>
            </a:r>
            <a:r>
              <a:rPr lang="en-US" dirty="0" smtClean="0">
                <a:latin typeface="Symbol"/>
                <a:sym typeface="Symbol"/>
              </a:rPr>
              <a:t></a:t>
            </a:r>
            <a:r>
              <a:rPr lang="en-US" dirty="0" smtClean="0"/>
              <a:t> c </a:t>
            </a:r>
            <a:r>
              <a:rPr lang="en-US" dirty="0" smtClean="0">
                <a:latin typeface="Symbol"/>
                <a:sym typeface="Symbol"/>
              </a:rPr>
              <a:t></a:t>
            </a:r>
            <a:r>
              <a:rPr lang="en-US" dirty="0" smtClean="0"/>
              <a:t> slicing</a:t>
            </a:r>
          </a:p>
          <a:p>
            <a:r>
              <a:rPr lang="en-US" dirty="0" smtClean="0"/>
              <a:t>Similarity with our problem:</a:t>
            </a:r>
          </a:p>
          <a:p>
            <a:pPr lvl="1"/>
            <a:r>
              <a:rPr lang="en-US" dirty="0" smtClean="0"/>
              <a:t>Dimension-dependent answer, connection with slicing</a:t>
            </a:r>
          </a:p>
          <a:p>
            <a:r>
              <a:rPr lang="en-US" dirty="0" smtClean="0"/>
              <a:t>Difference with our problem: </a:t>
            </a:r>
          </a:p>
          <a:p>
            <a:pPr lvl="1"/>
            <a:r>
              <a:rPr lang="en-US" dirty="0" smtClean="0"/>
              <a:t>Ours has “elementary” solution, no Fourier analysis.</a:t>
            </a:r>
          </a:p>
        </p:txBody>
      </p:sp>
      <p:pic>
        <p:nvPicPr>
          <p:cNvPr id="6" name="Picture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50489" y="1219200"/>
            <a:ext cx="7919219" cy="1130066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r>
              <a:rPr lang="en-US" baseline="0" dirty="0" smtClean="0"/>
              <a:t> by Vempala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r>
              <a:rPr lang="en-US" dirty="0" smtClean="0"/>
              <a:t>A(K) = covariance matrix of K</a:t>
            </a:r>
          </a:p>
          <a:p>
            <a:r>
              <a:rPr lang="en-US" dirty="0" smtClean="0"/>
              <a:t>Original question: for c=1.</a:t>
            </a:r>
          </a:p>
        </p:txBody>
      </p:sp>
      <p:pic>
        <p:nvPicPr>
          <p:cNvPr id="5" name="Picture 4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428346" y="1371600"/>
            <a:ext cx="6224549" cy="524743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r>
              <a:rPr lang="en-US" baseline="0" dirty="0" smtClean="0"/>
              <a:t> by Vempala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Symbol"/>
                <a:sym typeface="Symbol"/>
              </a:rPr>
              <a:t></a:t>
            </a:r>
            <a:r>
              <a:rPr lang="en-US" dirty="0" smtClean="0"/>
              <a:t> c </a:t>
            </a:r>
            <a:r>
              <a:rPr lang="en-US" dirty="0" smtClean="0">
                <a:latin typeface="Symbol"/>
                <a:sym typeface="Symbol"/>
              </a:rPr>
              <a:t></a:t>
            </a:r>
            <a:r>
              <a:rPr lang="en-US" dirty="0" smtClean="0"/>
              <a:t> slicing: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dirty="0" smtClean="0">
                <a:latin typeface="Symbol"/>
                <a:sym typeface="Symbol"/>
              </a:rPr>
              <a:t>:</a:t>
            </a:r>
            <a:r>
              <a:rPr lang="en-US" dirty="0" smtClean="0"/>
              <a:t> easy from * and bounded isotropic constant</a:t>
            </a:r>
          </a:p>
          <a:p>
            <a:pPr lvl="1">
              <a:buNone/>
            </a:pPr>
            <a:r>
              <a:rPr lang="en-US" dirty="0" smtClean="0">
                <a:latin typeface="Symbol"/>
                <a:sym typeface="Symbol"/>
              </a:rPr>
              <a:t>: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Let K,M be two convex bodies. Assumption with * imply L</a:t>
            </a:r>
            <a:r>
              <a:rPr lang="en-US" baseline="-25000" dirty="0" smtClean="0"/>
              <a:t>K</a:t>
            </a:r>
            <a:r>
              <a:rPr lang="en-US" dirty="0" smtClean="0"/>
              <a:t> </a:t>
            </a:r>
            <a:r>
              <a:rPr lang="en-US" dirty="0" smtClean="0">
                <a:latin typeface="Symbol"/>
                <a:sym typeface="Symbol"/>
              </a:rPr>
              <a:t></a:t>
            </a:r>
            <a:r>
              <a:rPr lang="en-US" dirty="0" smtClean="0"/>
              <a:t> </a:t>
            </a:r>
            <a:r>
              <a:rPr lang="en-US" dirty="0" smtClean="0">
                <a:latin typeface="Calibri"/>
              </a:rPr>
              <a:t>c</a:t>
            </a:r>
            <a:r>
              <a:rPr lang="en-US" baseline="30000" dirty="0" smtClean="0">
                <a:latin typeface="Calibri"/>
              </a:rPr>
              <a:t>1/2 </a:t>
            </a:r>
            <a:r>
              <a:rPr lang="en-US" dirty="0" smtClean="0">
                <a:latin typeface="Calibri"/>
              </a:rPr>
              <a:t>d(K,M) L</a:t>
            </a:r>
            <a:r>
              <a:rPr lang="en-US" baseline="-25000" dirty="0" smtClean="0">
                <a:latin typeface="Calibri"/>
              </a:rPr>
              <a:t>M</a:t>
            </a:r>
            <a:r>
              <a:rPr lang="en-US" dirty="0" smtClean="0"/>
              <a:t> : </a:t>
            </a:r>
            <a:br>
              <a:rPr lang="en-US" dirty="0" smtClean="0"/>
            </a:br>
            <a:r>
              <a:rPr lang="en-US" dirty="0" smtClean="0"/>
              <a:t>By affine invariance, </a:t>
            </a:r>
            <a:r>
              <a:rPr lang="en-US" dirty="0" err="1" smtClean="0"/>
              <a:t>w.l.o.g</a:t>
            </a:r>
            <a:r>
              <a:rPr lang="en-US" dirty="0" smtClean="0"/>
              <a:t>. K,M are in position such that K </a:t>
            </a:r>
            <a:r>
              <a:rPr lang="en-US" dirty="0" smtClean="0">
                <a:latin typeface="Symbol"/>
                <a:sym typeface="Symbol"/>
              </a:rPr>
              <a:t></a:t>
            </a:r>
            <a:r>
              <a:rPr lang="en-US" dirty="0" smtClean="0"/>
              <a:t> M </a:t>
            </a:r>
            <a:r>
              <a:rPr lang="en-US" dirty="0" smtClean="0">
                <a:latin typeface="Symbol"/>
                <a:sym typeface="Symbol"/>
              </a:rPr>
              <a:t></a:t>
            </a:r>
            <a:r>
              <a:rPr lang="en-US" dirty="0" smtClean="0"/>
              <a:t> d(K,M)K. Implies </a:t>
            </a:r>
            <a:r>
              <a:rPr lang="en-US" dirty="0" err="1" smtClean="0"/>
              <a:t>vol</a:t>
            </a:r>
            <a:r>
              <a:rPr lang="en-US" dirty="0" smtClean="0"/>
              <a:t> M </a:t>
            </a:r>
            <a:r>
              <a:rPr lang="en-US" dirty="0" smtClean="0">
                <a:latin typeface="Symbol"/>
                <a:sym typeface="Symbol"/>
              </a:rPr>
              <a:t></a:t>
            </a:r>
            <a:r>
              <a:rPr lang="en-US" dirty="0" smtClean="0"/>
              <a:t> </a:t>
            </a:r>
            <a:r>
              <a:rPr lang="en-US" dirty="0" smtClean="0">
                <a:latin typeface="Calibri"/>
              </a:rPr>
              <a:t>d(K,M)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 </a:t>
            </a:r>
            <a:r>
              <a:rPr lang="en-US" dirty="0" err="1" smtClean="0"/>
              <a:t>vol</a:t>
            </a:r>
            <a:r>
              <a:rPr lang="en-US" dirty="0" smtClean="0"/>
              <a:t> K.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 err="1" smtClean="0"/>
              <a:t>Klartag’s</a:t>
            </a:r>
            <a:r>
              <a:rPr lang="en-US" dirty="0" smtClean="0"/>
              <a:t> isomorphic </a:t>
            </a:r>
            <a:r>
              <a:rPr lang="en-US" smtClean="0"/>
              <a:t>slicing problem:</a:t>
            </a:r>
            <a:endParaRPr lang="en-US" dirty="0" smtClean="0"/>
          </a:p>
          <a:p>
            <a:pPr lvl="2"/>
            <a:r>
              <a:rPr lang="en-US" dirty="0" smtClean="0"/>
              <a:t>given K,</a:t>
            </a:r>
            <a:r>
              <a:rPr lang="en-US" dirty="0" smtClean="0">
                <a:latin typeface="Symbol"/>
                <a:sym typeface="Symbol"/>
              </a:rPr>
              <a:t></a:t>
            </a:r>
            <a:r>
              <a:rPr lang="en-US" dirty="0" smtClean="0"/>
              <a:t>, there exists M </a:t>
            </a:r>
            <a:r>
              <a:rPr lang="en-US" dirty="0" err="1" smtClean="0"/>
              <a:t>s.t</a:t>
            </a:r>
            <a:r>
              <a:rPr lang="en-US" dirty="0" smtClean="0"/>
              <a:t>. d(K,M)</a:t>
            </a:r>
            <a:r>
              <a:rPr lang="en-US" dirty="0" smtClean="0">
                <a:latin typeface="Symbol"/>
                <a:sym typeface="Symbol"/>
              </a:rPr>
              <a:t></a:t>
            </a:r>
            <a:r>
              <a:rPr lang="en-US" dirty="0" smtClean="0"/>
              <a:t> 1+</a:t>
            </a:r>
            <a:r>
              <a:rPr lang="en-US" dirty="0" smtClean="0">
                <a:latin typeface="Symbol"/>
                <a:sym typeface="Symbol"/>
              </a:rPr>
              <a:t></a:t>
            </a:r>
            <a:r>
              <a:rPr lang="en-US" dirty="0" smtClean="0"/>
              <a:t> and</a:t>
            </a:r>
          </a:p>
        </p:txBody>
      </p:sp>
      <p:pic>
        <p:nvPicPr>
          <p:cNvPr id="8" name="Picture 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1428346" y="1371600"/>
            <a:ext cx="6224549" cy="524743"/>
          </a:xfrm>
          <a:prstGeom prst="rect">
            <a:avLst/>
          </a:prstGeom>
          <a:noFill/>
          <a:ln/>
          <a:effectLst/>
        </p:spPr>
      </p:pic>
      <p:pic>
        <p:nvPicPr>
          <p:cNvPr id="9" name="Picture 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2209128" y="2514600"/>
            <a:ext cx="4177270" cy="432960"/>
          </a:xfrm>
          <a:prstGeom prst="rect">
            <a:avLst/>
          </a:prstGeom>
          <a:noFill/>
          <a:ln/>
          <a:effectLst/>
        </p:spPr>
      </p:pic>
      <p:pic>
        <p:nvPicPr>
          <p:cNvPr id="10" name="Picture 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3732448" y="5943600"/>
            <a:ext cx="1759200" cy="405345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by Vempala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Connection with random simplexes: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latin typeface="Symbol"/>
                <a:sym typeface="Symbol"/>
              </a:rPr>
              <a:t></a:t>
            </a:r>
            <a:r>
              <a:rPr lang="en-US" dirty="0" smtClean="0"/>
              <a:t>(K)=centroid of 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I.e. “second moment” version of Meckes’s question.</a:t>
            </a:r>
          </a:p>
        </p:txBody>
      </p:sp>
      <p:pic>
        <p:nvPicPr>
          <p:cNvPr id="5" name="Picture 4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796435" y="2971800"/>
            <a:ext cx="7646499" cy="1306105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DISPLAY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&#10;\end{document}&#10;"/>
  <p:tag name="EMBEDFONT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\begin{document}&#10;\[&#10;K \subseteq M \overset{?}{\implies} \det A(K) \leq c^d \det A(M) 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165"/>
  <p:tag name="PICTUREFILESIZE" val="235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\begin{document}&#10;\[&#10;K \subseteq M \overset{?}{\implies} \det A(K) \leq c^d \det A(M) 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165"/>
  <p:tag name="PICTUREFILESIZE" val="235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[&#10;\det A(K)/\vol(K)^2 = L_K^{2d} \quad *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125"/>
  <p:tag name="PICTUREFILESIZE" val="212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[&#10;L_M \leq 1/\sqrt{\eps}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52"/>
  <p:tag name="PICTUREFILESIZE" val="145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\newcommand{\conv}{\operatorname{conv}}&#10;\begin{document}&#10;\begin{align*}&#10;\det A(K) &amp;= d! \e_{X_i \in K} \bigl((\vol \conv \mu(K), X_1, \dotsc, X_d)^2\bigr) \\&#10;    &amp;= \frac{d!}{d+1} \e \bigl((\vol P^K_{d+1})^2\bigr),&#10;\end{align*}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222"/>
  <p:tag name="PICTUREFILESIZE" val="458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\begin{document}&#10;Vempala's question (for $c=1$):&#10;\[&#10;K \subseteq L \overset{?}{\implies} \det A(K) \leq \det A(L) 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230"/>
  <p:tag name="PICTUREFILESIZE" val="369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&#10;\begin{document}&#10;\[&#10;K_t = K \cap \{ x : a^T x \leq t\}&#10;\]&#10;\[&#10;\frac{d}{dt} \det A(K_t)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103"/>
  <p:tag name="PICTUREFILESIZE" val="283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begin{proposition}&#10;Let $K \subseteq \RR^d$ be an isotropic convex body. Let $v \in \RR^d$ be a unit vector. Let $a = \inf_{x \in K} \inner{v}{x}$, $b = \sup_{x \in K} \inner{v}{x}$. Let $H_t = \{ x \in \RR^d \suchthat \inner{v}{x} \geq t\}$. Let $K_t = K \cap H_t$, $S_t = K \cap \bdry H_t$. Then&#10;\[&#10;\left.\frac{d}{dt} \det A(K_t)\right\rvert_{t=a} = \left( d - \e_{X \in S_a} \norms{X} \right) \frac{\vol_{d-1} S_a}{\vol K}.&#10;\]&#10;\end{proposition}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345"/>
  <p:tag name="PICTUREFILESIZE" val="1124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begin{lemma}&#10;Monotonicity under inclusion of $K \mapsto \det A(K)$ holds for some dimension $d$ iff for any isotropic convex body $K \subseteq \RR^d $ we have &#10;\[&#10;\sqrt{d} B_d \subseteq K.&#10;\]&#10;\end{lemma}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345"/>
  <p:tag name="PICTUREFILESIZE" val="733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[&#10;\left.\frac{d}{dt} \det A(K_t)\right\rvert_{t=a} = \left( d - \e_{X \in S_a} \norms{X} \right) \frac{\vol_{d-1} S_a}{\vol K}.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215"/>
  <p:tag name="PICTUREFILESIZE" val="386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[&#10;\sqrt{d} B_d \subseteq K.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49"/>
  <p:tag name="PICTUREFILESIZE" val="145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[&#10;\sqrt{\frac{d+2}{d}} B_d \subseteq K \subseteq \sqrt{d(d+2)} B_d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139"/>
  <p:tag name="PICTUREFILESIZE" val="267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begin{proposition}[general derivative, Crofton]&#10;Let $K \subseteq \RR^d$ be a convex body. Let $v \in \RR^d$ be a unit vector. Let $a = \inf_{x \in K} \inner{v}{x}$, $b = \sup_{x \in K} \inner{v}{x}$. Let $H_t = \{ x \in \RR^d \suchthat \inner{v}{x} \geq t\}$. Let $K_t = K \cap H_t$, $S_t = K \cap \bdry H_t$. Let $f:{(\RR^d)}^k \to \RR$ be a symmetric continuous function. Let $X_1, \dotsc, X_k$ be random points in $K$. Then&#10;\[&#10;\left.\frac{d}{dt}\e f(X_1, \dotsc, X_k) \right\rvert_{t = a} = k \Bigl( \e f(X_1, \dotsc, X_k) - \e \bigl(f(X_1, \dotsc, X_k) \giventhat X_1 \in S_a\bigr)\Bigr)\frac{\vol_{d-1} S_a}{\vol K}&#10;\]&#10;\end{proposition}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374"/>
  <p:tag name="PICTUREFILESIZE" val="1634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begin{lemma}&#10;Monotonicity under inclusion of&#10;\[&#10;K \mapsto \e_{X_i \in K} \vol \conv X_0, \dotsc, X_d&#10;\]&#10;holds for some dimension $d$ iff for any convex body $K \subseteq \RR^d $ and any $x \in \bdry K$ and $X_0, \dotsc, X_d$ random in $K$ we have&#10;\[&#10;\e \vol \conv X_0, X_1, \dotsc, X_d \leq \e \vol \conv x, X_1, \dotsc, X_d.&#10;\]&#10;\end{lemma}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345"/>
  <p:tag name="PICTUREFILESIZE" val="1058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Fails for $d \geq 4$: $K =$ half ball, $x=0$, $L=$ ball of same volume as $K$.&#10;\begin{align*}&#10;\e \vol P^K_{d+1} &amp;\geq \e \vol P^L_{d+1} \qquad \text{(Blaschke-Groemer)}\\&#10; &amp;= \frac{1}{d!} \left(\frac{\kappa_{d+1}}{\kappa_d}\right)^{d+1} \frac{\kappa_{d(d+2)}}{\kappa_{(d+1)^2}} \frac{1}{\omega_{d+1}} \quad \text{(known)}&#10;\end{align*}&#10;On the other hand, &#10;\begin{align*}&#10;\e_K \vol \conv (0, X_1, \dotsc, X_d) &amp;= \e_{B_d} \vol \conv (0, X_1, \dotsc, X_d)\qquad \text{(symmety)} \\&#10; &amp;= \frac{1}{d!} \left(\frac{\kappa_{d+1}}{\kappa_d}\right)^{d} \frac{2}{\omega_{d+1}} \quad \text{(known)}&#10;\end{align*}&#10;Combine to get&#10;\begin{align*}&#10;\frac{\e_{K} \vol \conv (0, X_1, \dotsc, X_d)}{\e \vol P^K_{d+1}}&#10;    &amp;\leq 2 \frac{\sqrt{d+2}}{d+1}&#10;\end{align*}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328"/>
  <p:tag name="PICTUREFILESIZE" val="1789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True for $d=2$:&#10;\begin{theorem}[Blaschke]&#10;Among all $2$-dimensional convex bodies,&#10;\[&#10;\frac{\e_{X_i \in K}( \vol \conv (X_0, X_1, X_2))}{\vol(K)} \leq \frac{1}{12}&#10;\]&#10;with equality iff $K$ is a triangle.&#10;\end{theorem}&#10;&#10;\begin{lemma}\label{lem:plane}&#10;Let $K \subseteq \RR^2$ be a convex body and let $x \in \bdry K$. Then&#10;\begin{equation}\label{equ:plane}&#10;\frac{\e_{X_1, X_2 \in K} (\vol \conv x, X_1, X_2)}{\vol K} \geq \frac{8}{9 \pi^2}.&#10;\end{equation}&#10;%with equality iff $K$ is a half of an ellipse centered at $x$.&#10;\end{lemma}&#10;Proof idea: Worst case, $K$ is half ellipse, $x$ its ``center''. &#10;Then Steiner symmetrization, Blaschke's Sch\&quot;uttelung (shaking), symmetrization around $x$, &#10;Busemann's inequality.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345"/>
  <p:tag name="PICTUREFILESIZE" val="1999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\begin{document}&#10;\[&#10;\frac{\e \vol P^K_n}{\vol K}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39"/>
  <p:tag name="PICTUREFILESIZE" val="16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\[&#10;P^K_n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15"/>
  <p:tag name="PICTUREFILESIZE" val="11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\begin{document}&#10;\[&#10;K \subseteq M \implies \e \vol P^K_n \leq c^d \e \vol P^M_n 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161"/>
  <p:tag name="PICTUREFILESIZE" val="222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\begin{document}&#10;M's weak conjecture: \\&#10;$\exists c&gt;0$ such that for any pair $K,M$ of $d$-dimensional convex bodies&#10;\[&#10;K \subseteq M \implies \e \vol P^K_{d+1} \leq c^d \e \vol P^M_{d+1} 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292"/>
  <p:tag name="PICTUREFILESIZE" val="596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mathtools}&#10;\usepackage{amsfonts}&#10;\usepackage{amssymb}&#10;%\usepackage{graphicx}&#10;%\usepackage[dvips]{graphicx}&#10;%\usepackage{hyperref}&#10;%\usepackage[hypertex]{hyperref}&#10;\usepackage{amsthm}&#10;&#10;\newtheorem*{theorem}{Theorem}&#10;\newtheorem*{lemma}{Lemma}&#10;\newtheorem*{conjecture}{Conjecture}&#10;\newtheorem*{proposition}{Proposition}&#10;\newtheorem*{example}{Example}&#10;\newtheorem*{corollary}{Corollary}&#10;\newtheorem*{definition}{Definition}&#10;&#10;%\input{preamble}&#10;\newcommand{\e}{\expectation}&#10;\newcommand{\cov}{\operatorname{cov}}&#10;%\renewcommand{\vol}{\operatorname{V}}&#10;\newcommand{\giventhat}{\mid}&#10;\newcommand{\evaluatedat}[2]{\left.{#1}\right\rvert_{#2}}&#10;\newcommand{\RR}{\mathbb{R}}&#10;\newcommand{\expectation}{\operatorname{\mathbb{E}}}&#10;\newcommand{\vol}{\operatorname{vol}}&#10;\newcommand{\conv}{\operatorname{conv}}&#10;\newcommand{\suchthat}{\mathrel{:}}&#10;\newcommand{\inner}[2]{#1\cdot #2}&#10;\newcommand{\norms}[1]{{\lVert#1\rVert}^2}&#10;\newcommand{\bdry}{\operatorname{bdry}}&#10;\newcommand{\norm}[1]{{\lVert#1\rVert}}&#10;\newcommand{\eps}{\epsilon}&#10;\newcommand{\dbar}[1]{\bar{\bar{#1}}}&#10;\newcommand{\abs}[1]{\left\lvert#1\right\rvert}&#10;\newcommand{\rowmatrix}[4]{&#10;\begin{pmatrix}&#10;#1 &amp; #2 \\&#10;#3 &amp; #4&#10;\end{pmatrix}&#10;}&#10;\begin{document}&#10;$L_K := (\det A(K) / (\vol K)^2)^{1/2d}$ has a universal upper bound.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265"/>
  <p:tag name="PICTUREFILESIZE" val="313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\begin{document}&#10;M's strong conjecture: \\&#10;For any pair $K,M$ of $d$-dimensional convex bodies&#10;\[&#10;K \subseteq M \overset{?}{\implies} \e \vol P^K_{d+1} \leq \e \vol P^M_{d+1} &#10;\]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252"/>
  <p:tag name="PICTUREFILESIZE" val="534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{amsmath}&#10;\usepackage{amsfonts}&#10;\newcommand{\e}{\mathbb{E}}&#10;\newcommand{\vol}{\operatorname{vol}}&#10;\begin{document}&#10;\begin{align*}&#10;&amp;(\forall \theta \in S_{d-1}) \vol_{d-1}(K \cap \theta^\perp) \leq \vol_{d-1}(L \cap \theta^\perp)\\&#10;\overset{?}{\implies} &amp;\vol K \leq c \vol L&#10;\end{align*}&#10;\end{document}&#10;"/>
  <p:tag name="FILENAME" val="TP_tmp"/>
  <p:tag name="FORMAT" val="png256"/>
  <p:tag name="RES" val="300"/>
  <p:tag name="BLEND" val="0"/>
  <p:tag name="TRANSPARENT" val="0"/>
  <p:tag name="TBUG" val="0"/>
  <p:tag name="ALLOWFS" val="0"/>
  <p:tag name="ORIGWIDTH" val="217"/>
  <p:tag name="PICTUREFILESIZE" val="350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830</Words>
  <Application>Microsoft Office PowerPoint</Application>
  <PresentationFormat>On-screen Show (4:3)</PresentationFormat>
  <Paragraphs>147</Paragraphs>
  <Slides>26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43" baseType="lpstr">
      <vt:lpstr>Arial</vt:lpstr>
      <vt:lpstr>Calibri</vt:lpstr>
      <vt:lpstr>MSBM10</vt:lpstr>
      <vt:lpstr>CMR10</vt:lpstr>
      <vt:lpstr>CMMI10</vt:lpstr>
      <vt:lpstr>CMMI7</vt:lpstr>
      <vt:lpstr>CMSY10ORIG</vt:lpstr>
      <vt:lpstr>CMSY7</vt:lpstr>
      <vt:lpstr>CMR7</vt:lpstr>
      <vt:lpstr>CMMI5</vt:lpstr>
      <vt:lpstr>CMEX10</vt:lpstr>
      <vt:lpstr>CMBX10</vt:lpstr>
      <vt:lpstr>CMTI10</vt:lpstr>
      <vt:lpstr>CMR5</vt:lpstr>
      <vt:lpstr>Symbol</vt:lpstr>
      <vt:lpstr>MT Extra</vt:lpstr>
      <vt:lpstr>Office Theme</vt:lpstr>
      <vt:lpstr>On the monotonicity of the expected volume of a random simplex</vt:lpstr>
      <vt:lpstr>Sylvester’s problem</vt:lpstr>
      <vt:lpstr>Questions by Meckes and Reitzner</vt:lpstr>
      <vt:lpstr>Connection with slicing</vt:lpstr>
      <vt:lpstr>Main result</vt:lpstr>
      <vt:lpstr>Busemann-Petty</vt:lpstr>
      <vt:lpstr>Question by Vempala</vt:lpstr>
      <vt:lpstr>Question by Vempala</vt:lpstr>
      <vt:lpstr>Question by Vempala</vt:lpstr>
      <vt:lpstr>Second result</vt:lpstr>
      <vt:lpstr>Solution to Vempala’s question</vt:lpstr>
      <vt:lpstr>Solution to Vempala’s question</vt:lpstr>
      <vt:lpstr>Solution to Vempala’s question</vt:lpstr>
      <vt:lpstr>Solution to Vempala’s question</vt:lpstr>
      <vt:lpstr> Solution to Vempala’s question</vt:lpstr>
      <vt:lpstr>Solution to Vempala’s question</vt:lpstr>
      <vt:lpstr>Proof  (cont’d)</vt:lpstr>
      <vt:lpstr>When does the condition hold?</vt:lpstr>
      <vt:lpstr>Solution to Meckes’s strong conjecture</vt:lpstr>
      <vt:lpstr>Derivative</vt:lpstr>
      <vt:lpstr>Solution to Meckes’s strong conjecture</vt:lpstr>
      <vt:lpstr>When does the condition hold?</vt:lpstr>
      <vt:lpstr>When does the condition hold?</vt:lpstr>
      <vt:lpstr>When does the condition hold?</vt:lpstr>
      <vt:lpstr>When does the condition hold?</vt:lpstr>
      <vt:lpstr>Open questions</vt:lpstr>
    </vt:vector>
  </TitlesOfParts>
  <Company>Department of Computer Science and Engineering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 Rademacher</dc:creator>
  <cp:lastModifiedBy>Luis Rademacher</cp:lastModifiedBy>
  <cp:revision>63</cp:revision>
  <dcterms:created xsi:type="dcterms:W3CDTF">2009-11-11T23:44:31Z</dcterms:created>
  <dcterms:modified xsi:type="dcterms:W3CDTF">2009-12-01T19:40:09Z</dcterms:modified>
</cp:coreProperties>
</file>