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099250" cy="49788763"/>
  <p:defaultTextStyle>
    <a:defPPr>
      <a:defRPr lang="en-US"/>
    </a:defPPr>
    <a:lvl1pPr algn="l" defTabSz="4857750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1pPr>
    <a:lvl2pPr marL="2428875" indent="-1922463" algn="l" defTabSz="4857750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2pPr>
    <a:lvl3pPr marL="4857750" indent="-3844925" algn="l" defTabSz="4857750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3pPr>
    <a:lvl4pPr marL="7288213" indent="-5768975" algn="l" defTabSz="4857750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4pPr>
    <a:lvl5pPr marL="9717088" indent="-7691438" algn="l" defTabSz="4857750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0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8763" autoAdjust="0"/>
  </p:normalViewPr>
  <p:slideViewPr>
    <p:cSldViewPr snapToGrid="0">
      <p:cViewPr varScale="1">
        <p:scale>
          <a:sx n="14" d="100"/>
          <a:sy n="14" d="100"/>
        </p:scale>
        <p:origin x="-1782" y="-18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gridSpacing cx="187269438" cy="18726943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13909675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8829" tIns="244415" rIns="488829" bIns="244415" numCol="1" anchor="t" anchorCtr="0" compatLnSpc="1">
            <a:prstTxWarp prst="textNoShape">
              <a:avLst/>
            </a:prstTxWarp>
          </a:bodyPr>
          <a:lstStyle>
            <a:lvl1pPr defTabSz="25968325">
              <a:defRPr sz="6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18181638" y="0"/>
            <a:ext cx="13909675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8829" tIns="244415" rIns="488829" bIns="244415" numCol="1" anchor="t" anchorCtr="0" compatLnSpc="1">
            <a:prstTxWarp prst="textNoShape">
              <a:avLst/>
            </a:prstTxWarp>
          </a:bodyPr>
          <a:lstStyle>
            <a:lvl1pPr algn="r" defTabSz="25968325">
              <a:defRPr sz="6400" smtClean="0"/>
            </a:lvl1pPr>
          </a:lstStyle>
          <a:p>
            <a:pPr>
              <a:defRPr/>
            </a:pPr>
            <a:fld id="{97A0E4A3-BAF4-4D4F-B143-ADA57FDFEEB7}" type="datetimeFigureOut">
              <a:rPr lang="en-US"/>
              <a:pPr>
                <a:defRPr/>
              </a:pPr>
              <a:t>7/13/2012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02038" y="3733800"/>
            <a:ext cx="24895175" cy="1867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209925" y="23650575"/>
            <a:ext cx="25679400" cy="2240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8829" tIns="244415" rIns="488829" bIns="244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47291625"/>
            <a:ext cx="13909675" cy="248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8829" tIns="244415" rIns="488829" bIns="244415" numCol="1" anchor="b" anchorCtr="0" compatLnSpc="1">
            <a:prstTxWarp prst="textNoShape">
              <a:avLst/>
            </a:prstTxWarp>
          </a:bodyPr>
          <a:lstStyle>
            <a:lvl1pPr defTabSz="25968325">
              <a:defRPr sz="6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18181638" y="47291625"/>
            <a:ext cx="13909675" cy="248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8829" tIns="244415" rIns="488829" bIns="244415" numCol="1" anchor="b" anchorCtr="0" compatLnSpc="1">
            <a:prstTxWarp prst="textNoShape">
              <a:avLst/>
            </a:prstTxWarp>
          </a:bodyPr>
          <a:lstStyle>
            <a:lvl1pPr algn="r" defTabSz="25968325">
              <a:defRPr sz="6400" smtClean="0"/>
            </a:lvl1pPr>
          </a:lstStyle>
          <a:p>
            <a:pPr>
              <a:defRPr/>
            </a:pPr>
            <a:fld id="{5FFA1652-C278-4452-AA40-23AF4C442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602038" y="3733800"/>
            <a:ext cx="24895175" cy="1867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8EDD4F-4F5A-4734-BA39-45BB58DD3CC8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>
            <a:spLocks noChangeArrowheads="1"/>
          </p:cNvSpPr>
          <p:nvPr userDrawn="1"/>
        </p:nvSpPr>
        <p:spPr bwMode="auto">
          <a:xfrm>
            <a:off x="783771" y="741405"/>
            <a:ext cx="42258343" cy="4670854"/>
          </a:xfrm>
          <a:prstGeom prst="roundRect">
            <a:avLst>
              <a:gd name="adj" fmla="val 11625"/>
            </a:avLst>
          </a:prstGeom>
          <a:solidFill>
            <a:schemeClr val="tx1"/>
          </a:solidFill>
          <a:ln w="635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 defTabSz="4857789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 userDrawn="1"/>
        </p:nvSpPr>
        <p:spPr bwMode="auto">
          <a:xfrm>
            <a:off x="33030364" y="6227806"/>
            <a:ext cx="10332720" cy="25875049"/>
          </a:xfrm>
          <a:prstGeom prst="roundRect">
            <a:avLst>
              <a:gd name="adj" fmla="val 2097"/>
            </a:avLst>
          </a:prstGeom>
          <a:solidFill>
            <a:schemeClr val="tx1"/>
          </a:solidFill>
          <a:ln w="635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 defTabSz="4857789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 userDrawn="1"/>
        </p:nvSpPr>
        <p:spPr bwMode="auto">
          <a:xfrm>
            <a:off x="11532636" y="6227806"/>
            <a:ext cx="10332720" cy="25875049"/>
          </a:xfrm>
          <a:prstGeom prst="roundRect">
            <a:avLst>
              <a:gd name="adj" fmla="val 2097"/>
            </a:avLst>
          </a:prstGeom>
          <a:solidFill>
            <a:schemeClr val="tx1"/>
          </a:solidFill>
          <a:ln w="635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 defTabSz="4857789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783771" y="6227806"/>
            <a:ext cx="10332720" cy="25875049"/>
          </a:xfrm>
          <a:prstGeom prst="roundRect">
            <a:avLst>
              <a:gd name="adj" fmla="val 2097"/>
            </a:avLst>
          </a:prstGeom>
          <a:solidFill>
            <a:schemeClr val="tx1"/>
          </a:solidFill>
          <a:ln w="635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 defTabSz="4857789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 userDrawn="1"/>
        </p:nvSpPr>
        <p:spPr bwMode="auto">
          <a:xfrm>
            <a:off x="22281500" y="6227806"/>
            <a:ext cx="10332720" cy="25875049"/>
          </a:xfrm>
          <a:prstGeom prst="roundRect">
            <a:avLst>
              <a:gd name="adj" fmla="val 2097"/>
            </a:avLst>
          </a:prstGeom>
          <a:solidFill>
            <a:schemeClr val="tx1"/>
          </a:solidFill>
          <a:ln w="635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 defTabSz="4857789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4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193472" y="1317540"/>
            <a:ext cx="3950425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5919" tIns="242960" rIns="485919" bIns="2429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472" y="7679725"/>
            <a:ext cx="39504257" cy="2172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5919" tIns="242960" rIns="485919" bIns="2429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472" y="30510378"/>
            <a:ext cx="10243457" cy="1753114"/>
          </a:xfrm>
          <a:prstGeom prst="rect">
            <a:avLst/>
          </a:prstGeom>
        </p:spPr>
        <p:txBody>
          <a:bodyPr vert="horz" lIns="485919" tIns="242960" rIns="485919" bIns="242960" rtlCol="0" anchor="ctr"/>
          <a:lstStyle>
            <a:lvl1pPr algn="l" defTabSz="4859195" fontAlgn="auto">
              <a:spcBef>
                <a:spcPts val="0"/>
              </a:spcBef>
              <a:spcAft>
                <a:spcPts val="0"/>
              </a:spcAft>
              <a:defRPr sz="6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2FCDB0-1D94-4488-879D-82B7EC06791A}" type="datetimeFigureOut">
              <a:rPr lang="en-US"/>
              <a:pPr>
                <a:defRPr/>
              </a:pPr>
              <a:t>7/13/2012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072" y="30510378"/>
            <a:ext cx="13901057" cy="1753114"/>
          </a:xfrm>
          <a:prstGeom prst="rect">
            <a:avLst/>
          </a:prstGeom>
        </p:spPr>
        <p:txBody>
          <a:bodyPr vert="horz" lIns="485919" tIns="242960" rIns="485919" bIns="242960" rtlCol="0" anchor="ctr"/>
          <a:lstStyle>
            <a:lvl1pPr algn="ctr" defTabSz="4859195" fontAlgn="auto">
              <a:spcBef>
                <a:spcPts val="0"/>
              </a:spcBef>
              <a:spcAft>
                <a:spcPts val="0"/>
              </a:spcAft>
              <a:defRPr sz="6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272" y="30510378"/>
            <a:ext cx="10243457" cy="1753114"/>
          </a:xfrm>
          <a:prstGeom prst="rect">
            <a:avLst/>
          </a:prstGeom>
        </p:spPr>
        <p:txBody>
          <a:bodyPr vert="horz" lIns="485919" tIns="242960" rIns="485919" bIns="242960" rtlCol="0" anchor="ctr"/>
          <a:lstStyle>
            <a:lvl1pPr algn="r" defTabSz="4859195" fontAlgn="auto">
              <a:spcBef>
                <a:spcPts val="0"/>
              </a:spcBef>
              <a:spcAft>
                <a:spcPts val="0"/>
              </a:spcAft>
              <a:defRPr sz="6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2C6F2E-5375-4563-9B05-CECD92218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857750" rtl="0" eaLnBrk="0" fontAlgn="base" hangingPunct="0">
        <a:spcBef>
          <a:spcPct val="0"/>
        </a:spcBef>
        <a:spcAft>
          <a:spcPct val="0"/>
        </a:spcAft>
        <a:defRPr sz="23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857750" rtl="0" eaLnBrk="0" fontAlgn="base" hangingPunct="0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2pPr>
      <a:lvl3pPr algn="ctr" defTabSz="4857750" rtl="0" eaLnBrk="0" fontAlgn="base" hangingPunct="0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3pPr>
      <a:lvl4pPr algn="ctr" defTabSz="4857750" rtl="0" eaLnBrk="0" fontAlgn="base" hangingPunct="0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4pPr>
      <a:lvl5pPr algn="ctr" defTabSz="4857750" rtl="0" eaLnBrk="0" fontAlgn="base" hangingPunct="0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5pPr>
      <a:lvl6pPr marL="506166" algn="ctr" defTabSz="4857789" rtl="0" fontAlgn="base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6pPr>
      <a:lvl7pPr marL="1012332" algn="ctr" defTabSz="4857789" rtl="0" fontAlgn="base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7pPr>
      <a:lvl8pPr marL="1518498" algn="ctr" defTabSz="4857789" rtl="0" fontAlgn="base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8pPr>
      <a:lvl9pPr marL="2024664" algn="ctr" defTabSz="4857789" rtl="0" fontAlgn="base">
        <a:spcBef>
          <a:spcPct val="0"/>
        </a:spcBef>
        <a:spcAft>
          <a:spcPct val="0"/>
        </a:spcAft>
        <a:defRPr sz="23400">
          <a:solidFill>
            <a:schemeClr val="tx1"/>
          </a:solidFill>
          <a:latin typeface="Calibri" pitchFamily="34" charset="0"/>
        </a:defRPr>
      </a:lvl9pPr>
    </p:titleStyle>
    <p:bodyStyle>
      <a:lvl1pPr marL="1819275" indent="-1819275" algn="l" defTabSz="48577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7000" kern="1200">
          <a:solidFill>
            <a:schemeClr val="tx1"/>
          </a:solidFill>
          <a:latin typeface="+mn-lt"/>
          <a:ea typeface="+mn-ea"/>
          <a:cs typeface="+mn-cs"/>
        </a:defRPr>
      </a:lvl1pPr>
      <a:lvl2pPr marL="3946525" indent="-1517650" algn="l" defTabSz="48577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800" kern="1200">
          <a:solidFill>
            <a:schemeClr val="tx1"/>
          </a:solidFill>
          <a:latin typeface="+mn-lt"/>
          <a:ea typeface="+mn-ea"/>
          <a:cs typeface="+mn-cs"/>
        </a:defRPr>
      </a:lvl2pPr>
      <a:lvl3pPr marL="6073775" indent="-1214438" algn="l" defTabSz="48577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3pPr>
      <a:lvl4pPr marL="8502650" indent="-1214438" algn="l" defTabSz="48577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31525" indent="-1214438" algn="l" defTabSz="48577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0600" kern="1200">
          <a:solidFill>
            <a:schemeClr val="tx1"/>
          </a:solidFill>
          <a:latin typeface="+mn-lt"/>
          <a:ea typeface="+mn-ea"/>
          <a:cs typeface="+mn-cs"/>
        </a:defRPr>
      </a:lvl5pPr>
      <a:lvl6pPr marL="13362786" indent="-1214799" algn="l" defTabSz="485919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6pPr>
      <a:lvl7pPr marL="15792383" indent="-1214799" algn="l" defTabSz="485919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7pPr>
      <a:lvl8pPr marL="18221980" indent="-1214799" algn="l" defTabSz="485919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8pPr>
      <a:lvl9pPr marL="20651578" indent="-1214799" algn="l" defTabSz="485919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29597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59195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88792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8390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147987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577584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7007182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6779" algn="l" defTabSz="4859195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5.e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e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6.emf"/><Relationship Id="rId4" Type="http://schemas.openxmlformats.org/officeDocument/2006/relationships/image" Target="../media/image13.png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Rounded Rectangle 697"/>
          <p:cNvSpPr/>
          <p:nvPr/>
        </p:nvSpPr>
        <p:spPr>
          <a:xfrm>
            <a:off x="11891998" y="7907943"/>
            <a:ext cx="9601200" cy="5635903"/>
          </a:xfrm>
          <a:prstGeom prst="roundRect">
            <a:avLst>
              <a:gd name="adj" fmla="val 3134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3108960" bIns="274320"/>
          <a:lstStyle/>
          <a:p>
            <a:pPr marL="239713" indent="-230188">
              <a:lnSpc>
                <a:spcPct val="11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Based on customer demand, estimate:</a:t>
            </a:r>
          </a:p>
          <a:p>
            <a:pPr marL="239713" indent="-230188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minimum required amount of material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marL="912813" lvl="1" indent="-230188">
              <a:lnSpc>
                <a:spcPct val="110000"/>
              </a:lnSpc>
              <a:buFontTx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final products,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 the customer demand</a:t>
            </a:r>
          </a:p>
          <a:p>
            <a:pPr marL="912813" lvl="1" indent="-230188">
              <a:lnSpc>
                <a:spcPct val="110000"/>
              </a:lnSpc>
              <a:buFontTx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Calculated once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known for all tasks consuming material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marL="912813" lvl="1" indent="-230188">
              <a:lnSpc>
                <a:spcPct val="110000"/>
              </a:lnSpc>
              <a:buFontTx/>
              <a:buChar char="•"/>
            </a:pP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2813" lvl="1" indent="-230188">
              <a:lnSpc>
                <a:spcPct val="110000"/>
              </a:lnSpc>
              <a:buFontTx/>
              <a:buChar char="•"/>
            </a:pP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9713" indent="-230188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minimum cumulative production of task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2813" lvl="1" indent="-230188">
              <a:lnSpc>
                <a:spcPct val="110000"/>
              </a:lnSpc>
              <a:buFontTx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Calculated once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known for all materials produced by task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2" name="Rounded Rectangle 851"/>
          <p:cNvSpPr/>
          <p:nvPr/>
        </p:nvSpPr>
        <p:spPr>
          <a:xfrm>
            <a:off x="33375723" y="8003990"/>
            <a:ext cx="9601200" cy="7520739"/>
          </a:xfrm>
          <a:prstGeom prst="roundRect">
            <a:avLst>
              <a:gd name="adj" fmla="val 230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4572000" bIns="274320"/>
          <a:lstStyle/>
          <a:p>
            <a:pPr marL="241300" indent="-241300">
              <a:buClr>
                <a:schemeClr val="bg1"/>
              </a:buClr>
              <a:buFont typeface="Wingdings" pitchFamily="2" charset="2"/>
              <a:buChar char="§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Constraint 1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Number of times a task is run</a:t>
            </a:r>
          </a:p>
          <a:p>
            <a:pPr marL="457200" indent="-215900">
              <a:tabLst>
                <a:tab pos="568325" algn="l"/>
              </a:tabLst>
              <a:defRPr/>
            </a:pPr>
            <a:endParaRPr lang="en-US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tabLst>
                <a:tab pos="56832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tabLst>
                <a:tab pos="56832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Number of batches producing a state</a:t>
            </a:r>
          </a:p>
          <a:p>
            <a:pPr marL="342900" indent="-342900">
              <a:tabLst>
                <a:tab pos="568325" algn="l"/>
              </a:tabLst>
              <a:defRPr/>
            </a:pPr>
            <a:endParaRPr lang="en-US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tabLst>
                <a:tab pos="56832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tabLst>
                <a:tab pos="56832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41300" indent="-241300">
              <a:buClr>
                <a:schemeClr val="bg1"/>
              </a:buClr>
              <a:buFont typeface="Wingdings" pitchFamily="2" charset="2"/>
              <a:buChar char="§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Constraint 2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Cumulative amount produced by a task. The RHS is increased so it is an integer multiple of </a:t>
            </a:r>
            <a:r>
              <a:rPr lang="el-GR" sz="24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β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j</a:t>
            </a:r>
            <a:r>
              <a:rPr lang="en-US" sz="2400" i="1" baseline="30000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max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endParaRPr lang="en-US" sz="16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Cumulative amount of a state produced</a:t>
            </a:r>
          </a:p>
        </p:txBody>
      </p:sp>
      <p:sp>
        <p:nvSpPr>
          <p:cNvPr id="1027" name="TextBox 1"/>
          <p:cNvSpPr txBox="1">
            <a:spLocks noChangeArrowheads="1"/>
          </p:cNvSpPr>
          <p:nvPr/>
        </p:nvSpPr>
        <p:spPr bwMode="auto">
          <a:xfrm>
            <a:off x="7641772" y="1408671"/>
            <a:ext cx="2867297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0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Valid Inequalities for Chemical Production Scheduling</a:t>
            </a:r>
            <a:endParaRPr lang="en-US" sz="70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30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7190" y="1044147"/>
            <a:ext cx="2371725" cy="3997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3"/>
          <p:cNvSpPr txBox="1">
            <a:spLocks noChangeArrowheads="1"/>
          </p:cNvSpPr>
          <p:nvPr/>
        </p:nvSpPr>
        <p:spPr bwMode="auto">
          <a:xfrm>
            <a:off x="14838910" y="2669060"/>
            <a:ext cx="1407020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5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Sara </a:t>
            </a:r>
            <a:r>
              <a:rPr lang="en-US" sz="50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Zenner</a:t>
            </a:r>
            <a:r>
              <a:rPr lang="en-US" sz="5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5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Christos T. </a:t>
            </a:r>
            <a:r>
              <a:rPr lang="en-US" sz="5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Maravelias</a:t>
            </a:r>
            <a:endParaRPr lang="en-US" sz="5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Department of Chemical and Biological Engineering</a:t>
            </a:r>
          </a:p>
          <a:p>
            <a:pPr algn="ctr"/>
            <a:r>
              <a:rPr lang="en-US" sz="5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University of Wisconsin – Madison - WI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90268" y="6675584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Problem Statement</a:t>
            </a:r>
            <a:endParaRPr lang="en-US" sz="5000" cap="small" dirty="0"/>
          </a:p>
        </p:txBody>
      </p:sp>
      <p:sp>
        <p:nvSpPr>
          <p:cNvPr id="9" name="Rounded Rectangle 8"/>
          <p:cNvSpPr/>
          <p:nvPr/>
        </p:nvSpPr>
        <p:spPr>
          <a:xfrm>
            <a:off x="1190268" y="7906499"/>
            <a:ext cx="9601200" cy="13023914"/>
          </a:xfrm>
          <a:prstGeom prst="roundRect">
            <a:avLst>
              <a:gd name="adj" fmla="val 1378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0" tIns="91440" rIns="91440" bIns="91440"/>
          <a:lstStyle/>
          <a:p>
            <a:pPr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Given are a set of </a:t>
            </a:r>
            <a:r>
              <a:rPr lang="en-US" altLang="ko-KR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tasks </a:t>
            </a:r>
            <a:r>
              <a:rPr lang="en-US" altLang="ko-KR" sz="2400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processing </a:t>
            </a:r>
            <a:r>
              <a:rPr lang="en-US" altLang="ko-KR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units </a:t>
            </a:r>
            <a:r>
              <a:rPr lang="en-US" altLang="ko-KR" sz="24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and </a:t>
            </a:r>
            <a:r>
              <a:rPr lang="en-US" altLang="ko-KR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materials </a:t>
            </a:r>
            <a:r>
              <a:rPr lang="en-US" altLang="ko-KR" sz="2400" i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altLang="ko-KR" sz="24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endParaRPr lang="el-GR" altLang="ko-KR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A processing unit </a:t>
            </a:r>
            <a:r>
              <a:rPr lang="en-US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can be used to carry out tasks </a:t>
            </a:r>
            <a:r>
              <a:rPr lang="en-US" altLang="ko-KR" sz="2400" i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Task </a:t>
            </a:r>
            <a:r>
              <a:rPr lang="en-US" altLang="ko-KR" sz="2400" i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in unit </a:t>
            </a:r>
            <a:r>
              <a:rPr lang="en-US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has processing time 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ij</a:t>
            </a: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Unit </a:t>
            </a:r>
            <a:r>
              <a:rPr lang="en-US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j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has variable </a:t>
            </a:r>
            <a:r>
              <a:rPr lang="en-US" altLang="ko-KR" sz="24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batchsize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in [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j</a:t>
            </a:r>
            <a:r>
              <a:rPr lang="en-US" altLang="ko-KR" sz="2400" i="1" baseline="300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min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,</a:t>
            </a:r>
            <a:r>
              <a:rPr lang="el-GR" altLang="ko-KR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j</a:t>
            </a:r>
            <a:r>
              <a:rPr lang="en-US" altLang="ko-KR" sz="2400" i="1" baseline="300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max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]</a:t>
            </a:r>
            <a:endParaRPr lang="en-US" altLang="ko-KR" sz="2400" i="1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A material can be consumed/produced </a:t>
            </a:r>
          </a:p>
          <a:p>
            <a:pPr marL="231775" indent="9525"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by multiple tasks</a:t>
            </a:r>
            <a:r>
              <a:rPr lang="el-GR" altLang="ko-KR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400" i="1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</a:rPr>
              <a:t>i</a:t>
            </a:r>
            <a:r>
              <a:rPr lang="en-US" altLang="ko-KR" sz="24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altLang="ko-KR" sz="2400" i="1" baseline="-250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-</a:t>
            </a:r>
            <a:r>
              <a:rPr lang="en-US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/</a:t>
            </a:r>
            <a:r>
              <a:rPr lang="en-US" altLang="ko-KR" sz="2400" i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dirty="0" err="1" smtClean="0">
                <a:solidFill>
                  <a:sysClr val="windowText" lastClr="000000"/>
                </a:solidFill>
                <a:latin typeface="Times New Roman" pitchFamily="18" charset="0"/>
                <a:ea typeface="굴림" charset="-127"/>
                <a:cs typeface="Times New Roman" pitchFamily="18" charset="0"/>
                <a:sym typeface="Symbol" pitchFamily="18" charset="2"/>
              </a:rPr>
              <a:t></a:t>
            </a:r>
            <a:r>
              <a:rPr lang="en-US" altLang="ko-KR" sz="2400" b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I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altLang="ko-KR" sz="2400" i="1" baseline="-250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+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Each task can consume/produce multiple</a:t>
            </a:r>
          </a:p>
          <a:p>
            <a:pPr marL="231775" indent="9525"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materials; conversion coefficient 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ρ</a:t>
            </a:r>
            <a:r>
              <a:rPr lang="el-GR" altLang="ko-KR" sz="2400" i="1" baseline="-250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ι</a:t>
            </a:r>
            <a:r>
              <a:rPr lang="en-US" altLang="ko-KR" sz="2400" i="1" baseline="-250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/>
                <a:ea typeface="Batang" pitchFamily="18" charset="-127"/>
                <a:cs typeface="Times New Roman"/>
              </a:rPr>
              <a:t>Materials may have an initial inventory </a:t>
            </a:r>
            <a:r>
              <a:rPr lang="en-US" altLang="ko-KR" sz="2400" i="1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ζ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endParaRPr lang="en-US" altLang="ko-KR" sz="2400" i="1" baseline="-250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Customers have demands for final </a:t>
            </a:r>
          </a:p>
          <a:p>
            <a:pPr marL="231775" indent="4763"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products 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/>
                <a:ea typeface="Batang" pitchFamily="18" charset="-127"/>
                <a:cs typeface="Times New Roman"/>
              </a:rPr>
              <a:t>ϕ</a:t>
            </a:r>
            <a:r>
              <a:rPr lang="en-US" altLang="ko-KR" sz="2400" i="1" baseline="-25000" dirty="0" err="1" smtClean="0">
                <a:solidFill>
                  <a:sysClr val="windowText" lastClr="000000"/>
                </a:solidFill>
                <a:latin typeface="Times New Roman"/>
                <a:ea typeface="Batang" pitchFamily="18" charset="-127"/>
                <a:cs typeface="Times New Roman"/>
              </a:rPr>
              <a:t>st</a:t>
            </a:r>
            <a:endParaRPr lang="en-US" altLang="ko-KR" sz="2400" i="1" baseline="-25000" dirty="0" smtClean="0">
              <a:solidFill>
                <a:sysClr val="windowText" lastClr="000000"/>
              </a:solidFill>
              <a:latin typeface="Times New Roman"/>
              <a:ea typeface="Batang" pitchFamily="18" charset="-127"/>
              <a:cs typeface="Times New Roman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State </a:t>
            </a:r>
            <a:r>
              <a:rPr lang="en-US" altLang="ko-KR" sz="2400" i="1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is stored in a dedicated tank with </a:t>
            </a:r>
          </a:p>
          <a:p>
            <a:pPr marL="231775" indent="9525"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capacity </a:t>
            </a:r>
            <a:r>
              <a:rPr lang="el-GR" altLang="ko-KR" sz="2400" i="1" dirty="0" smtClean="0">
                <a:solidFill>
                  <a:sysClr val="windowText" lastClr="000000"/>
                </a:solidFill>
                <a:latin typeface="Times New Roman"/>
                <a:ea typeface="Batang" pitchFamily="18" charset="-127"/>
                <a:cs typeface="Times New Roman"/>
              </a:rPr>
              <a:t>γ</a:t>
            </a:r>
            <a:r>
              <a:rPr lang="en-US" altLang="ko-KR" sz="2400" i="1" baseline="-250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-231775" eaLnBrk="0" hangingPunct="0">
              <a:spcAft>
                <a:spcPct val="15000"/>
              </a:spcAft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Find a schedule showing: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When to begin each task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Which processing unit to use for each task </a:t>
            </a:r>
          </a:p>
          <a:p>
            <a:pPr marL="231775" indent="-231775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altLang="ko-KR" sz="2400" dirty="0" smtClean="0">
                <a:solidFill>
                  <a:sysClr val="windowText" lastClr="00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How much material to process for each task</a:t>
            </a: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31775" indent="4763" eaLnBrk="0" hangingPunct="0">
              <a:spcAft>
                <a:spcPct val="15000"/>
              </a:spcAft>
            </a:pPr>
            <a:endParaRPr lang="en-US" altLang="ko-KR" sz="2400" dirty="0" smtClean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marL="228600" indent="-228600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Challenge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Computational performance of MIP scheduling models</a:t>
            </a:r>
          </a:p>
          <a:p>
            <a:pPr marL="228600" indent="-228600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Previous research has focused on the development of better models</a:t>
            </a:r>
          </a:p>
          <a:p>
            <a:pPr marL="228600" indent="-228600" eaLnBrk="0" hangingPunct="0">
              <a:spcAft>
                <a:spcPct val="15000"/>
              </a:spcAft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Goal: Develop tightening constraints based on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specialized propagation algorithms</a:t>
            </a:r>
          </a:p>
          <a:p>
            <a:pPr marL="457200" lvl="1" indent="-215900" eaLnBrk="0" hangingPunct="0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Include recycle streams</a:t>
            </a:r>
          </a:p>
          <a:p>
            <a:pPr marL="457200" lvl="1" indent="-215900" eaLnBrk="0" hangingPunct="0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Consider minimum and maximum unit capacities</a:t>
            </a:r>
          </a:p>
          <a:p>
            <a:pPr eaLnBrk="0" hangingPunct="0">
              <a:spcAft>
                <a:spcPct val="15000"/>
              </a:spcAft>
            </a:pPr>
            <a:endParaRPr lang="en-US" altLang="ko-KR" sz="2000" dirty="0">
              <a:solidFill>
                <a:sysClr val="windowText" lastClr="00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410" name="Rounded Rectangle 409"/>
          <p:cNvSpPr/>
          <p:nvPr/>
        </p:nvSpPr>
        <p:spPr>
          <a:xfrm>
            <a:off x="1190268" y="21292230"/>
            <a:ext cx="9601200" cy="97485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Problem Formulation</a:t>
            </a:r>
            <a:endParaRPr lang="en-US" sz="5000" cap="small" dirty="0"/>
          </a:p>
        </p:txBody>
      </p:sp>
      <p:sp>
        <p:nvSpPr>
          <p:cNvPr id="812" name="Rounded Rectangle 811"/>
          <p:cNvSpPr/>
          <p:nvPr/>
        </p:nvSpPr>
        <p:spPr>
          <a:xfrm>
            <a:off x="1190268" y="22628903"/>
            <a:ext cx="9601200" cy="9065795"/>
          </a:xfrm>
          <a:prstGeom prst="roundRect">
            <a:avLst>
              <a:gd name="adj" fmla="val 1798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 numCol="1" spcCol="640080"/>
          <a:lstStyle/>
          <a:p>
            <a:pPr marL="241300" indent="-241300">
              <a:buFont typeface="Wingdings" pitchFamily="2" charset="2"/>
              <a:buChar char="§"/>
              <a:tabLst>
                <a:tab pos="4162425" algn="l"/>
                <a:tab pos="49180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Discrete time: Time points are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fixed,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tasks begin/end at time points</a:t>
            </a:r>
          </a:p>
          <a:p>
            <a:pPr marL="241300" indent="-241300">
              <a:buFont typeface="Wingdings" pitchFamily="2" charset="2"/>
              <a:buChar char="§"/>
              <a:tabLst>
                <a:tab pos="4162425" algn="l"/>
                <a:tab pos="49180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Continuous time: Time points can vary, so tasks can  have any length</a:t>
            </a:r>
          </a:p>
          <a:p>
            <a:pPr marL="241300" indent="-241300">
              <a:buFont typeface="Wingdings" pitchFamily="2" charset="2"/>
              <a:buChar char="§"/>
              <a:tabLst>
                <a:tab pos="4162425" algn="l"/>
                <a:tab pos="49180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Decision Variables:</a:t>
            </a:r>
          </a:p>
          <a:p>
            <a:pPr marL="457200" lvl="1" indent="-215900">
              <a:buFont typeface="Arial" pitchFamily="34" charset="0"/>
              <a:buChar char="•"/>
              <a:tabLst>
                <a:tab pos="4162425" algn="l"/>
                <a:tab pos="49180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Integer Variable: </a:t>
            </a:r>
          </a:p>
          <a:p>
            <a:pPr marL="457200" lvl="1" indent="-215900">
              <a:buFont typeface="Arial" pitchFamily="34" charset="0"/>
              <a:buChar char="•"/>
              <a:tabLst>
                <a:tab pos="4162425" algn="l"/>
                <a:tab pos="4918075" algn="l"/>
              </a:tabLst>
              <a:defRPr/>
            </a:pPr>
            <a:endParaRPr lang="en-US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-215900">
              <a:buFont typeface="Arial" pitchFamily="34" charset="0"/>
              <a:buChar char="•"/>
              <a:tabLst>
                <a:tab pos="4162425" algn="l"/>
                <a:tab pos="491807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-215900">
              <a:buFont typeface="Arial" pitchFamily="34" charset="0"/>
              <a:buChar char="•"/>
              <a:tabLst>
                <a:tab pos="4162425" algn="l"/>
                <a:tab pos="4918075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-215900">
              <a:buFont typeface="Arial" pitchFamily="34" charset="0"/>
              <a:buChar char="•"/>
              <a:tabLst>
                <a:tab pos="4351338" algn="l"/>
                <a:tab pos="49180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Continuous Variables: 	</a:t>
            </a:r>
          </a:p>
          <a:p>
            <a:pPr marL="1150938" lvl="1" indent="-342900">
              <a:tabLst>
                <a:tab pos="1371600" algn="ctr"/>
                <a:tab pos="1544638" algn="l"/>
                <a:tab pos="4918075" algn="l"/>
              </a:tabLst>
              <a:defRPr/>
            </a:pP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ijt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= 	Batch size of task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unit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starting at time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1150938" lvl="1" indent="-342900">
              <a:tabLst>
                <a:tab pos="1371600" algn="ctr"/>
                <a:tab pos="1544638" algn="l"/>
                <a:tab pos="4918075" algn="l"/>
              </a:tabLst>
              <a:defRPr/>
            </a:pP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	Inventory level of material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storage at time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3844925" lvl="2" indent="-342900">
              <a:tabLst>
                <a:tab pos="4162425" algn="l"/>
                <a:tab pos="5265738" algn="l"/>
              </a:tabLst>
              <a:defRPr/>
            </a:pPr>
            <a:endParaRPr lang="en-US" sz="2400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41300" indent="-241300" defTabSz="4856163">
              <a:buFont typeface="Wingdings" pitchFamily="2" charset="2"/>
              <a:buChar char="§"/>
              <a:tabLst>
                <a:tab pos="1985963" algn="l"/>
                <a:tab pos="406717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Objectives:	maximize profit, minimize cost, minimize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makespan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…</a:t>
            </a:r>
          </a:p>
          <a:p>
            <a:pPr marL="241300" indent="-241300" defTabSz="4856163">
              <a:buFont typeface="Wingdings" pitchFamily="2" charset="2"/>
              <a:buChar char="§"/>
              <a:tabLst>
                <a:tab pos="2790825" algn="l"/>
                <a:tab pos="3657600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Constraints:</a:t>
            </a:r>
          </a:p>
          <a:p>
            <a:pPr marL="457200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Material balance and inventory capacity</a:t>
            </a:r>
          </a:p>
          <a:p>
            <a:pPr marL="457200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2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Unit capacities (minimum and maximum)</a:t>
            </a:r>
          </a:p>
          <a:p>
            <a:pPr marL="457200" lvl="2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2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2" indent="-215900" defTabSz="4856163">
              <a:buFont typeface="Arial" pitchFamily="34" charset="0"/>
              <a:buChar char="•"/>
              <a:tabLst>
                <a:tab pos="2790825" algn="l"/>
                <a:tab pos="3657600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Process at most one task at a time in a unit (This constraint is different for continuous time formulations)</a:t>
            </a:r>
          </a:p>
        </p:txBody>
      </p:sp>
      <p:sp>
        <p:nvSpPr>
          <p:cNvPr id="816" name="Rounded Rectangle 815"/>
          <p:cNvSpPr/>
          <p:nvPr/>
        </p:nvSpPr>
        <p:spPr>
          <a:xfrm>
            <a:off x="11891998" y="13886519"/>
            <a:ext cx="9601200" cy="91794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Attainable Production</a:t>
            </a:r>
            <a:endParaRPr lang="en-US" sz="5000" cap="small" dirty="0"/>
          </a:p>
        </p:txBody>
      </p:sp>
      <p:sp>
        <p:nvSpPr>
          <p:cNvPr id="817" name="Rounded Rectangle 816"/>
          <p:cNvSpPr/>
          <p:nvPr/>
        </p:nvSpPr>
        <p:spPr>
          <a:xfrm>
            <a:off x="11891998" y="15147135"/>
            <a:ext cx="9601200" cy="3534043"/>
          </a:xfrm>
          <a:prstGeom prst="roundRect">
            <a:avLst>
              <a:gd name="adj" fmla="val 4998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/>
          <a:lstStyle/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units have min and max capacities, some values of </a:t>
            </a:r>
            <a:r>
              <a:rPr lang="el-G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are not feasible</a:t>
            </a:r>
          </a:p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r>
              <a:rPr lang="el-G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feasible if </a:t>
            </a:r>
          </a:p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7013" indent="-227013">
              <a:spcBef>
                <a:spcPct val="5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for some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where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the number of batches in unit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for range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Otherwise, increase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the nearest attainable amount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≥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i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7013" indent="-227013">
              <a:spcBef>
                <a:spcPct val="50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a task can take place in multiple units, check all combinations of batches in units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1" name="Rounded Rectangle 850"/>
          <p:cNvSpPr/>
          <p:nvPr/>
        </p:nvSpPr>
        <p:spPr>
          <a:xfrm>
            <a:off x="33375723" y="6675584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Valid Inequalities</a:t>
            </a:r>
            <a:endParaRPr lang="en-US" sz="5000" cap="small" dirty="0"/>
          </a:p>
        </p:txBody>
      </p:sp>
      <p:sp>
        <p:nvSpPr>
          <p:cNvPr id="874" name="Rounded Rectangle 873"/>
          <p:cNvSpPr/>
          <p:nvPr/>
        </p:nvSpPr>
        <p:spPr>
          <a:xfrm>
            <a:off x="33375723" y="15963449"/>
            <a:ext cx="9601200" cy="111210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Results</a:t>
            </a:r>
            <a:endParaRPr lang="en-US" sz="5000" dirty="0"/>
          </a:p>
        </p:txBody>
      </p:sp>
      <p:sp>
        <p:nvSpPr>
          <p:cNvPr id="875" name="Rounded Rectangle 874"/>
          <p:cNvSpPr/>
          <p:nvPr/>
        </p:nvSpPr>
        <p:spPr>
          <a:xfrm>
            <a:off x="33375723" y="17514278"/>
            <a:ext cx="9601200" cy="14180420"/>
          </a:xfrm>
          <a:prstGeom prst="roundRect">
            <a:avLst>
              <a:gd name="adj" fmla="val 17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/>
          <a:lstStyle/>
          <a:p>
            <a:pPr marL="241300" indent="-241300">
              <a:buFont typeface="Wingdings" pitchFamily="2" charset="2"/>
              <a:buChar char="§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Testing</a:t>
            </a: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 36 discrete-time and 12 continuous-time problems</a:t>
            </a: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Stop optimization after 30 minutes</a:t>
            </a:r>
          </a:p>
          <a:p>
            <a:pPr marL="457200" indent="-215900">
              <a:buFont typeface="Arial" pitchFamily="34" charset="0"/>
              <a:buChar char="•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Algorithm was implemented and the MIPs were solved using GAMS 23.7/CPLEX 12.3 </a:t>
            </a:r>
          </a:p>
          <a:p>
            <a:pPr marL="241300" indent="-241300">
              <a:buFont typeface="Wingdings" pitchFamily="2" charset="2"/>
              <a:buChar char="§"/>
              <a:tabLst>
                <a:tab pos="568325" algn="l"/>
              </a:tabLs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</a:p>
          <a:p>
            <a:pPr marL="457200" indent="-21590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Adding the tightening constraints decreases the computational time for problems solved to optimality by a factor of &gt;100</a:t>
            </a:r>
          </a:p>
          <a:p>
            <a:pPr marL="457200" indent="-21590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twice as many problems are solved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tightening</a:t>
            </a:r>
          </a:p>
          <a:p>
            <a:pPr marL="457200" indent="-21590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Algorithm runs in less than 10 seconds</a:t>
            </a:r>
          </a:p>
          <a:p>
            <a:pPr marL="457200" indent="-21590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Similar results for discrete and continuous models</a:t>
            </a:r>
          </a:p>
        </p:txBody>
      </p:sp>
      <p:sp>
        <p:nvSpPr>
          <p:cNvPr id="1650" name="Rounded Rectangle 1649"/>
          <p:cNvSpPr/>
          <p:nvPr/>
        </p:nvSpPr>
        <p:spPr>
          <a:xfrm>
            <a:off x="22683442" y="6675584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Recycle Loops</a:t>
            </a:r>
            <a:endParaRPr lang="en-US" sz="5000" cap="small" dirty="0"/>
          </a:p>
        </p:txBody>
      </p:sp>
      <p:sp>
        <p:nvSpPr>
          <p:cNvPr id="1651" name="Rounded Rectangle 1650"/>
          <p:cNvSpPr/>
          <p:nvPr/>
        </p:nvSpPr>
        <p:spPr>
          <a:xfrm>
            <a:off x="22683442" y="7920263"/>
            <a:ext cx="9601200" cy="9336469"/>
          </a:xfrm>
          <a:prstGeom prst="roundRect">
            <a:avLst>
              <a:gd name="adj" fmla="val 172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Identify loops and break using tear streams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Guess the tear stream doesn’t produce any material; backward propagate demand  until reaching the tear stream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Check tear stream: T3 produces 50kg of S5, but T4 needs 52kg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Start over with updated cumulative production for S5</a:t>
            </a: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a tear stream still does not produce enough material to meet demand after being updated, the problem is infeasible with the given initial inventories</a:t>
            </a: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lnSpc>
                <a:spcPct val="90000"/>
              </a:lnSpc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4" name="Group 423"/>
          <p:cNvGrpSpPr>
            <a:grpSpLocks noChangeAspect="1"/>
          </p:cNvGrpSpPr>
          <p:nvPr/>
        </p:nvGrpSpPr>
        <p:grpSpPr>
          <a:xfrm>
            <a:off x="2249489" y="15591613"/>
            <a:ext cx="7367475" cy="2225594"/>
            <a:chOff x="1493969" y="9748359"/>
            <a:chExt cx="14391759" cy="4512149"/>
          </a:xfrm>
        </p:grpSpPr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1926881" y="10731246"/>
              <a:ext cx="1294687" cy="499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Heater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" name="Rectangle 326"/>
            <p:cNvSpPr>
              <a:spLocks noChangeArrowheads="1"/>
            </p:cNvSpPr>
            <p:nvPr/>
          </p:nvSpPr>
          <p:spPr bwMode="auto">
            <a:xfrm>
              <a:off x="1926881" y="11330221"/>
              <a:ext cx="1873890" cy="499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rPr>
                <a:t>Reactor 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1926881" y="11929197"/>
              <a:ext cx="1873890" cy="499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rPr>
                <a:t>Reactor 2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9" name="Rectangle 328"/>
            <p:cNvSpPr>
              <a:spLocks noChangeArrowheads="1"/>
            </p:cNvSpPr>
            <p:nvPr/>
          </p:nvSpPr>
          <p:spPr bwMode="auto">
            <a:xfrm>
              <a:off x="1926881" y="12528173"/>
              <a:ext cx="1862531" cy="499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rPr>
                <a:t>Separator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23" name="Group 422"/>
            <p:cNvGrpSpPr/>
            <p:nvPr/>
          </p:nvGrpSpPr>
          <p:grpSpPr>
            <a:xfrm>
              <a:off x="3671866" y="13665488"/>
              <a:ext cx="12035150" cy="499191"/>
              <a:chOff x="3651719" y="13665488"/>
              <a:chExt cx="12035150" cy="499191"/>
            </a:xfrm>
          </p:grpSpPr>
          <p:sp>
            <p:nvSpPr>
              <p:cNvPr id="330" name="Rectangle 329"/>
              <p:cNvSpPr>
                <a:spLocks noChangeArrowheads="1"/>
              </p:cNvSpPr>
              <p:nvPr/>
            </p:nvSpPr>
            <p:spPr bwMode="auto">
              <a:xfrm>
                <a:off x="10622534" y="13665492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6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" name="Rectangle 330"/>
              <p:cNvSpPr>
                <a:spLocks noChangeArrowheads="1"/>
              </p:cNvSpPr>
              <p:nvPr/>
            </p:nvSpPr>
            <p:spPr bwMode="auto">
              <a:xfrm>
                <a:off x="11784334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7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" name="Rectangle 331"/>
              <p:cNvSpPr>
                <a:spLocks noChangeArrowheads="1"/>
              </p:cNvSpPr>
              <p:nvPr/>
            </p:nvSpPr>
            <p:spPr bwMode="auto">
              <a:xfrm>
                <a:off x="12946134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8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" name="Rectangle 332"/>
              <p:cNvSpPr>
                <a:spLocks noChangeArrowheads="1"/>
              </p:cNvSpPr>
              <p:nvPr/>
            </p:nvSpPr>
            <p:spPr bwMode="auto">
              <a:xfrm>
                <a:off x="14107939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9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" name="Rectangle 333"/>
              <p:cNvSpPr>
                <a:spLocks noChangeArrowheads="1"/>
              </p:cNvSpPr>
              <p:nvPr/>
            </p:nvSpPr>
            <p:spPr bwMode="auto">
              <a:xfrm>
                <a:off x="15202306" y="13665488"/>
                <a:ext cx="484563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10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" name="Rectangle 334"/>
              <p:cNvSpPr>
                <a:spLocks noChangeArrowheads="1"/>
              </p:cNvSpPr>
              <p:nvPr/>
            </p:nvSpPr>
            <p:spPr bwMode="auto">
              <a:xfrm>
                <a:off x="3651719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0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" name="Rectangle 335"/>
              <p:cNvSpPr>
                <a:spLocks noChangeArrowheads="1"/>
              </p:cNvSpPr>
              <p:nvPr/>
            </p:nvSpPr>
            <p:spPr bwMode="auto">
              <a:xfrm>
                <a:off x="4813521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" name="Rectangle 336"/>
              <p:cNvSpPr>
                <a:spLocks noChangeArrowheads="1"/>
              </p:cNvSpPr>
              <p:nvPr/>
            </p:nvSpPr>
            <p:spPr bwMode="auto">
              <a:xfrm>
                <a:off x="5975324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" name="Rectangle 337"/>
              <p:cNvSpPr>
                <a:spLocks noChangeArrowheads="1"/>
              </p:cNvSpPr>
              <p:nvPr/>
            </p:nvSpPr>
            <p:spPr bwMode="auto">
              <a:xfrm>
                <a:off x="7137129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3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" name="Rectangle 338"/>
              <p:cNvSpPr>
                <a:spLocks noChangeArrowheads="1"/>
              </p:cNvSpPr>
              <p:nvPr/>
            </p:nvSpPr>
            <p:spPr bwMode="auto">
              <a:xfrm>
                <a:off x="8298931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4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" name="Rectangle 339"/>
              <p:cNvSpPr>
                <a:spLocks noChangeArrowheads="1"/>
              </p:cNvSpPr>
              <p:nvPr/>
            </p:nvSpPr>
            <p:spPr bwMode="auto">
              <a:xfrm>
                <a:off x="9460731" y="13665488"/>
                <a:ext cx="242280" cy="499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5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42" name="Rectangle 341"/>
            <p:cNvSpPr>
              <a:spLocks noChangeArrowheads="1"/>
            </p:cNvSpPr>
            <p:nvPr/>
          </p:nvSpPr>
          <p:spPr bwMode="auto">
            <a:xfrm>
              <a:off x="3777012" y="10515617"/>
              <a:ext cx="11698799" cy="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/>
            </a:p>
          </p:txBody>
        </p:sp>
        <p:sp>
          <p:nvSpPr>
            <p:cNvPr id="346" name="Rectangle 345"/>
            <p:cNvSpPr>
              <a:spLocks noChangeArrowheads="1"/>
            </p:cNvSpPr>
            <p:nvPr/>
          </p:nvSpPr>
          <p:spPr bwMode="auto">
            <a:xfrm>
              <a:off x="3744515" y="10515617"/>
              <a:ext cx="0" cy="285112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15443314" y="10539577"/>
              <a:ext cx="0" cy="2827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11881680" y="10678536"/>
              <a:ext cx="1185480" cy="48301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Heat/48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4862400" y="10678536"/>
              <a:ext cx="1185480" cy="48301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Heat/52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7264554" y="10678536"/>
              <a:ext cx="1185480" cy="48301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Heat/20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3770513" y="11320641"/>
              <a:ext cx="2339759" cy="48301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React1/50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6110272" y="11320641"/>
              <a:ext cx="2339759" cy="4830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React2/50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8450033" y="11320641"/>
              <a:ext cx="2339759" cy="4830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React2/50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10789792" y="11320639"/>
              <a:ext cx="2339760" cy="48301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React1/50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13103555" y="11320639"/>
              <a:ext cx="2339760" cy="4830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React2/50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3770513" y="11943574"/>
              <a:ext cx="2339759" cy="48301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React1/80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6110272" y="11943574"/>
              <a:ext cx="2339759" cy="4830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React2/80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450032" y="11943571"/>
              <a:ext cx="2339760" cy="48301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React3/80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10789792" y="11943571"/>
              <a:ext cx="2339760" cy="48301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React3/55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13103555" y="11943571"/>
              <a:ext cx="2339760" cy="4830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React2/70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10789792" y="12542548"/>
              <a:ext cx="2339760" cy="48301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Separate/80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13103555" y="12542548"/>
              <a:ext cx="2339760" cy="48301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Separate/55</a:t>
              </a:r>
              <a:endPara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3767371" y="10515617"/>
              <a:ext cx="11689036" cy="2741318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84" name="Straight Connector 383"/>
            <p:cNvCxnSpPr/>
            <p:nvPr/>
          </p:nvCxnSpPr>
          <p:spPr>
            <a:xfrm>
              <a:off x="3781971" y="13256935"/>
              <a:ext cx="0" cy="32895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/>
            <p:nvPr/>
          </p:nvCxnSpPr>
          <p:spPr>
            <a:xfrm>
              <a:off x="494642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/>
            <p:cNvCxnSpPr/>
            <p:nvPr/>
          </p:nvCxnSpPr>
          <p:spPr>
            <a:xfrm>
              <a:off x="611418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>
              <a:off x="728194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>
              <a:off x="844970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>
              <a:off x="961746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/>
            <p:nvPr/>
          </p:nvCxnSpPr>
          <p:spPr>
            <a:xfrm>
              <a:off x="1078522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/>
            <p:cNvCxnSpPr/>
            <p:nvPr/>
          </p:nvCxnSpPr>
          <p:spPr>
            <a:xfrm>
              <a:off x="1195298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/>
            <p:cNvCxnSpPr/>
            <p:nvPr/>
          </p:nvCxnSpPr>
          <p:spPr>
            <a:xfrm>
              <a:off x="1312074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/>
            <p:cNvCxnSpPr/>
            <p:nvPr/>
          </p:nvCxnSpPr>
          <p:spPr>
            <a:xfrm>
              <a:off x="14288505" y="13256935"/>
              <a:ext cx="0" cy="32895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/>
            <p:cNvCxnSpPr/>
            <p:nvPr/>
          </p:nvCxnSpPr>
          <p:spPr>
            <a:xfrm>
              <a:off x="15435478" y="13256935"/>
              <a:ext cx="0" cy="32895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6" name="Rounded Rectangle 395"/>
            <p:cNvSpPr/>
            <p:nvPr/>
          </p:nvSpPr>
          <p:spPr>
            <a:xfrm>
              <a:off x="1803880" y="10594442"/>
              <a:ext cx="1831610" cy="2459420"/>
            </a:xfrm>
            <a:prstGeom prst="roundRect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97" name="Rounded Rectangle 396"/>
            <p:cNvSpPr/>
            <p:nvPr/>
          </p:nvSpPr>
          <p:spPr>
            <a:xfrm>
              <a:off x="3425715" y="13668721"/>
              <a:ext cx="12460013" cy="457200"/>
            </a:xfrm>
            <a:prstGeom prst="roundRect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1493969" y="13574127"/>
              <a:ext cx="1892336" cy="686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When?</a:t>
              </a:r>
              <a:endParaRPr lang="en-US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" name="TextBox 398"/>
            <p:cNvSpPr txBox="1"/>
            <p:nvPr/>
          </p:nvSpPr>
          <p:spPr>
            <a:xfrm>
              <a:off x="1852014" y="10053157"/>
              <a:ext cx="1783467" cy="1185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Where?</a:t>
              </a:r>
              <a:endParaRPr lang="en-US" sz="1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0" name="TextBox 399"/>
            <p:cNvSpPr txBox="1"/>
            <p:nvPr/>
          </p:nvSpPr>
          <p:spPr>
            <a:xfrm>
              <a:off x="9243848" y="9748359"/>
              <a:ext cx="3104126" cy="686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How much?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02" name="Straight Arrow Connector 401"/>
            <p:cNvCxnSpPr>
              <a:endCxn id="369" idx="3"/>
            </p:cNvCxnSpPr>
            <p:nvPr/>
          </p:nvCxnSpPr>
          <p:spPr>
            <a:xfrm flipH="1">
              <a:off x="8450032" y="10286998"/>
              <a:ext cx="998768" cy="633047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Arrow Connector 403"/>
            <p:cNvCxnSpPr/>
            <p:nvPr/>
          </p:nvCxnSpPr>
          <p:spPr>
            <a:xfrm>
              <a:off x="10210800" y="10287000"/>
              <a:ext cx="0" cy="1143000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Arrow Connector 406"/>
            <p:cNvCxnSpPr/>
            <p:nvPr/>
          </p:nvCxnSpPr>
          <p:spPr>
            <a:xfrm>
              <a:off x="11201400" y="10210800"/>
              <a:ext cx="1584434" cy="493986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7" name="Group 1096"/>
          <p:cNvGrpSpPr/>
          <p:nvPr/>
        </p:nvGrpSpPr>
        <p:grpSpPr>
          <a:xfrm>
            <a:off x="33611071" y="22608587"/>
            <a:ext cx="2243041" cy="2065450"/>
            <a:chOff x="39212911" y="28707347"/>
            <a:chExt cx="2616881" cy="2065450"/>
          </a:xfrm>
        </p:grpSpPr>
        <p:sp>
          <p:nvSpPr>
            <p:cNvPr id="749" name="Rectangle 748"/>
            <p:cNvSpPr/>
            <p:nvPr/>
          </p:nvSpPr>
          <p:spPr>
            <a:xfrm>
              <a:off x="39212911" y="29141008"/>
              <a:ext cx="188043" cy="26916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0" name="Rectangle 749"/>
            <p:cNvSpPr/>
            <p:nvPr/>
          </p:nvSpPr>
          <p:spPr>
            <a:xfrm>
              <a:off x="39212911" y="30153274"/>
              <a:ext cx="188043" cy="26916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1" name="TextBox 750"/>
            <p:cNvSpPr txBox="1"/>
            <p:nvPr/>
          </p:nvSpPr>
          <p:spPr>
            <a:xfrm>
              <a:off x="39446641" y="28707347"/>
              <a:ext cx="232700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Solved to </a:t>
              </a:r>
            </a:p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Optimality </a:t>
              </a:r>
            </a:p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(avg. CPU time)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2" name="TextBox 751"/>
            <p:cNvSpPr txBox="1"/>
            <p:nvPr/>
          </p:nvSpPr>
          <p:spPr>
            <a:xfrm>
              <a:off x="39446639" y="29757134"/>
              <a:ext cx="23831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Not Solved to Optimality (avg. optimality gap)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97" name="Rounded Rectangle 696"/>
          <p:cNvSpPr/>
          <p:nvPr/>
        </p:nvSpPr>
        <p:spPr>
          <a:xfrm>
            <a:off x="11891998" y="6675584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Demand Propagation Methods</a:t>
            </a:r>
            <a:endParaRPr lang="en-US" sz="5000" cap="small" dirty="0"/>
          </a:p>
        </p:txBody>
      </p:sp>
      <p:sp>
        <p:nvSpPr>
          <p:cNvPr id="805" name="Rounded Rectangle 804"/>
          <p:cNvSpPr/>
          <p:nvPr/>
        </p:nvSpPr>
        <p:spPr>
          <a:xfrm>
            <a:off x="22683442" y="24830709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Algorithm</a:t>
            </a:r>
            <a:endParaRPr lang="en-US" sz="5000" cap="small" dirty="0"/>
          </a:p>
        </p:txBody>
      </p:sp>
      <p:grpSp>
        <p:nvGrpSpPr>
          <p:cNvPr id="831" name="Group 830"/>
          <p:cNvGrpSpPr/>
          <p:nvPr/>
        </p:nvGrpSpPr>
        <p:grpSpPr>
          <a:xfrm>
            <a:off x="6880354" y="9033641"/>
            <a:ext cx="3867050" cy="4664397"/>
            <a:chOff x="6489764" y="10223522"/>
            <a:chExt cx="4121708" cy="3965317"/>
          </a:xfrm>
        </p:grpSpPr>
        <p:grpSp>
          <p:nvGrpSpPr>
            <p:cNvPr id="825" name="Group 824"/>
            <p:cNvGrpSpPr/>
            <p:nvPr/>
          </p:nvGrpSpPr>
          <p:grpSpPr>
            <a:xfrm>
              <a:off x="6489764" y="10223522"/>
              <a:ext cx="4121708" cy="3965317"/>
              <a:chOff x="6489764" y="10147322"/>
              <a:chExt cx="4121708" cy="3965317"/>
            </a:xfrm>
          </p:grpSpPr>
          <p:grpSp>
            <p:nvGrpSpPr>
              <p:cNvPr id="824" name="Group 823"/>
              <p:cNvGrpSpPr/>
              <p:nvPr/>
            </p:nvGrpSpPr>
            <p:grpSpPr>
              <a:xfrm>
                <a:off x="7358418" y="11563350"/>
                <a:ext cx="2386079" cy="2070763"/>
                <a:chOff x="7358418" y="11563350"/>
                <a:chExt cx="2386079" cy="2070763"/>
              </a:xfrm>
            </p:grpSpPr>
            <p:grpSp>
              <p:nvGrpSpPr>
                <p:cNvPr id="819" name="Group 818"/>
                <p:cNvGrpSpPr/>
                <p:nvPr/>
              </p:nvGrpSpPr>
              <p:grpSpPr>
                <a:xfrm>
                  <a:off x="7861110" y="12883487"/>
                  <a:ext cx="1883387" cy="750626"/>
                  <a:chOff x="7861110" y="12842543"/>
                  <a:chExt cx="1883387" cy="791570"/>
                </a:xfrm>
              </p:grpSpPr>
              <p:sp>
                <p:nvSpPr>
                  <p:cNvPr id="811" name="Round Same Side Corner Rectangle 810"/>
                  <p:cNvSpPr/>
                  <p:nvPr/>
                </p:nvSpPr>
                <p:spPr>
                  <a:xfrm rot="5400000">
                    <a:off x="8526721" y="12361445"/>
                    <a:ext cx="674994" cy="1760558"/>
                  </a:xfrm>
                  <a:prstGeom prst="round2SameRect">
                    <a:avLst>
                      <a:gd name="adj1" fmla="val 16667"/>
                      <a:gd name="adj2" fmla="val 5980"/>
                    </a:avLst>
                  </a:prstGeom>
                  <a:noFill/>
                  <a:ln>
                    <a:solidFill>
                      <a:schemeClr val="accent2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818" name="Rectangle 817"/>
                  <p:cNvSpPr/>
                  <p:nvPr/>
                </p:nvSpPr>
                <p:spPr>
                  <a:xfrm>
                    <a:off x="7861110" y="12842543"/>
                    <a:ext cx="286603" cy="79157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821" name="Group 820"/>
                <p:cNvGrpSpPr/>
                <p:nvPr/>
              </p:nvGrpSpPr>
              <p:grpSpPr>
                <a:xfrm>
                  <a:off x="7358418" y="11563350"/>
                  <a:ext cx="953069" cy="2029820"/>
                  <a:chOff x="7358418" y="11563350"/>
                  <a:chExt cx="953069" cy="2029820"/>
                </a:xfrm>
              </p:grpSpPr>
              <p:sp>
                <p:nvSpPr>
                  <p:cNvPr id="810" name="Rounded Rectangle 809"/>
                  <p:cNvSpPr/>
                  <p:nvPr/>
                </p:nvSpPr>
                <p:spPr>
                  <a:xfrm>
                    <a:off x="7358418" y="11563350"/>
                    <a:ext cx="818865" cy="2029820"/>
                  </a:xfrm>
                  <a:prstGeom prst="roundRect">
                    <a:avLst/>
                  </a:prstGeom>
                  <a:noFill/>
                  <a:ln>
                    <a:solidFill>
                      <a:schemeClr val="accent2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820" name="Rectangle 819"/>
                  <p:cNvSpPr/>
                  <p:nvPr/>
                </p:nvSpPr>
                <p:spPr>
                  <a:xfrm>
                    <a:off x="8093122" y="12959049"/>
                    <a:ext cx="218365" cy="603504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  <p:grpSp>
            <p:nvGrpSpPr>
              <p:cNvPr id="464" name="Group 463"/>
              <p:cNvGrpSpPr>
                <a:grpSpLocks noChangeAspect="1"/>
              </p:cNvGrpSpPr>
              <p:nvPr/>
            </p:nvGrpSpPr>
            <p:grpSpPr>
              <a:xfrm>
                <a:off x="6489764" y="10147322"/>
                <a:ext cx="4121708" cy="3965317"/>
                <a:chOff x="3006725" y="1085220"/>
                <a:chExt cx="3594172" cy="3553848"/>
              </a:xfrm>
            </p:grpSpPr>
            <p:sp>
              <p:nvSpPr>
                <p:cNvPr id="465" name="Rectangle 464"/>
                <p:cNvSpPr>
                  <a:spLocks noChangeArrowheads="1"/>
                </p:cNvSpPr>
                <p:nvPr/>
              </p:nvSpPr>
              <p:spPr bwMode="auto">
                <a:xfrm>
                  <a:off x="3136025" y="1808797"/>
                  <a:ext cx="558157" cy="36576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8575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dirty="0" smtClean="0"/>
                    <a:t>Heat</a:t>
                  </a:r>
                  <a:endParaRPr lang="en-US" sz="1400" dirty="0"/>
                </a:p>
              </p:txBody>
            </p:sp>
            <p:sp>
              <p:nvSpPr>
                <p:cNvPr id="466" name="Rectangle 465"/>
                <p:cNvSpPr>
                  <a:spLocks noChangeArrowheads="1"/>
                </p:cNvSpPr>
                <p:nvPr/>
              </p:nvSpPr>
              <p:spPr bwMode="auto">
                <a:xfrm>
                  <a:off x="5741598" y="3021127"/>
                  <a:ext cx="558157" cy="36576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8575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no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dirty="0" smtClean="0"/>
                    <a:t>Separate</a:t>
                  </a:r>
                  <a:endParaRPr lang="en-US" sz="1400" dirty="0"/>
                </a:p>
              </p:txBody>
            </p:sp>
            <p:sp>
              <p:nvSpPr>
                <p:cNvPr id="468" name="Oval 467"/>
                <p:cNvSpPr>
                  <a:spLocks noChangeArrowheads="1"/>
                </p:cNvSpPr>
                <p:nvPr/>
              </p:nvSpPr>
              <p:spPr bwMode="auto">
                <a:xfrm>
                  <a:off x="3313581" y="1340703"/>
                  <a:ext cx="212469" cy="175110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69" name="Oval 468"/>
                <p:cNvSpPr>
                  <a:spLocks noChangeArrowheads="1"/>
                </p:cNvSpPr>
                <p:nvPr/>
              </p:nvSpPr>
              <p:spPr bwMode="auto">
                <a:xfrm>
                  <a:off x="3313581" y="2569978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0" name="Oval 469"/>
                <p:cNvSpPr>
                  <a:spLocks noChangeArrowheads="1"/>
                </p:cNvSpPr>
                <p:nvPr/>
              </p:nvSpPr>
              <p:spPr bwMode="auto">
                <a:xfrm>
                  <a:off x="5917920" y="3705479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71" name="AutoShape 196"/>
                <p:cNvCxnSpPr>
                  <a:cxnSpLocks noChangeShapeType="1"/>
                  <a:stCxn id="468" idx="4"/>
                  <a:endCxn id="465" idx="0"/>
                </p:cNvCxnSpPr>
                <p:nvPr/>
              </p:nvCxnSpPr>
              <p:spPr bwMode="auto">
                <a:xfrm flipH="1">
                  <a:off x="3415103" y="1515812"/>
                  <a:ext cx="4712" cy="292985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72" name="AutoShape 197"/>
                <p:cNvCxnSpPr>
                  <a:cxnSpLocks noChangeShapeType="1"/>
                  <a:stCxn id="465" idx="2"/>
                  <a:endCxn id="469" idx="0"/>
                </p:cNvCxnSpPr>
                <p:nvPr/>
              </p:nvCxnSpPr>
              <p:spPr bwMode="auto">
                <a:xfrm>
                  <a:off x="3415103" y="2174557"/>
                  <a:ext cx="4712" cy="395421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73" name="AutoShape 198"/>
                <p:cNvCxnSpPr>
                  <a:cxnSpLocks noChangeShapeType="1"/>
                  <a:stCxn id="469" idx="6"/>
                  <a:endCxn id="478" idx="1"/>
                </p:cNvCxnSpPr>
                <p:nvPr/>
              </p:nvCxnSpPr>
              <p:spPr bwMode="auto">
                <a:xfrm>
                  <a:off x="3526050" y="2657064"/>
                  <a:ext cx="328715" cy="470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74" name="AutoShape 199"/>
                <p:cNvCxnSpPr>
                  <a:cxnSpLocks noChangeShapeType="1"/>
                  <a:stCxn id="466" idx="2"/>
                  <a:endCxn id="470" idx="0"/>
                </p:cNvCxnSpPr>
                <p:nvPr/>
              </p:nvCxnSpPr>
              <p:spPr bwMode="auto">
                <a:xfrm>
                  <a:off x="6020676" y="3386887"/>
                  <a:ext cx="3479" cy="318592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75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3110347" y="1085220"/>
                  <a:ext cx="598627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Feed A</a:t>
                  </a:r>
                  <a:endParaRPr lang="en-US" sz="1400" baseline="-25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6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3156008" y="2707179"/>
                  <a:ext cx="529983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Hot A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7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5849663" y="3839881"/>
                  <a:ext cx="751234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Product 2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8" name="Rectangle 477"/>
                <p:cNvSpPr>
                  <a:spLocks noChangeArrowheads="1"/>
                </p:cNvSpPr>
                <p:nvPr/>
              </p:nvSpPr>
              <p:spPr bwMode="auto">
                <a:xfrm>
                  <a:off x="3854766" y="2474654"/>
                  <a:ext cx="558157" cy="36576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8575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no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dirty="0" smtClean="0"/>
                    <a:t>React2</a:t>
                  </a:r>
                  <a:endParaRPr lang="en-US" sz="1400" dirty="0"/>
                </a:p>
              </p:txBody>
            </p:sp>
            <p:sp>
              <p:nvSpPr>
                <p:cNvPr id="479" name="Oval 478"/>
                <p:cNvSpPr>
                  <a:spLocks noChangeArrowheads="1"/>
                </p:cNvSpPr>
                <p:nvPr/>
              </p:nvSpPr>
              <p:spPr bwMode="auto">
                <a:xfrm>
                  <a:off x="3192890" y="3799472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80" name="Oval 479"/>
                <p:cNvSpPr>
                  <a:spLocks noChangeArrowheads="1"/>
                </p:cNvSpPr>
                <p:nvPr/>
              </p:nvSpPr>
              <p:spPr bwMode="auto">
                <a:xfrm>
                  <a:off x="4844934" y="2569979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81" name="AutoShape 208"/>
                <p:cNvCxnSpPr>
                  <a:cxnSpLocks noChangeShapeType="1"/>
                  <a:stCxn id="478" idx="3"/>
                  <a:endCxn id="480" idx="2"/>
                </p:cNvCxnSpPr>
                <p:nvPr/>
              </p:nvCxnSpPr>
              <p:spPr bwMode="auto">
                <a:xfrm flipV="1">
                  <a:off x="4412923" y="2657065"/>
                  <a:ext cx="432011" cy="469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82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3006725" y="3965613"/>
                  <a:ext cx="598846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Feed B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83" name="Text Box 210"/>
                <p:cNvSpPr txBox="1">
                  <a:spLocks noChangeArrowheads="1"/>
                </p:cNvSpPr>
                <p:nvPr/>
              </p:nvSpPr>
              <p:spPr bwMode="auto">
                <a:xfrm>
                  <a:off x="4679169" y="2305958"/>
                  <a:ext cx="572541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err="1" smtClean="0">
                      <a:solidFill>
                        <a:schemeClr val="bg1"/>
                      </a:solidFill>
                    </a:rPr>
                    <a:t>Int</a:t>
                  </a:r>
                  <a:r>
                    <a:rPr lang="en-US" sz="1400" dirty="0" smtClean="0">
                      <a:solidFill>
                        <a:schemeClr val="bg1"/>
                      </a:solidFill>
                    </a:rPr>
                    <a:t> AB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84" name="Rectangle 483"/>
                <p:cNvSpPr>
                  <a:spLocks noChangeArrowheads="1"/>
                </p:cNvSpPr>
                <p:nvPr/>
              </p:nvSpPr>
              <p:spPr bwMode="auto">
                <a:xfrm>
                  <a:off x="3854766" y="3704147"/>
                  <a:ext cx="558157" cy="36576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8575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dirty="0" smtClean="0"/>
                    <a:t>React1</a:t>
                  </a:r>
                  <a:endParaRPr lang="en-US" sz="1400" dirty="0"/>
                </a:p>
              </p:txBody>
            </p:sp>
            <p:cxnSp>
              <p:nvCxnSpPr>
                <p:cNvPr id="485" name="AutoShape 207"/>
                <p:cNvCxnSpPr>
                  <a:cxnSpLocks noChangeShapeType="1"/>
                  <a:stCxn id="484" idx="1"/>
                  <a:endCxn id="479" idx="6"/>
                </p:cNvCxnSpPr>
                <p:nvPr/>
              </p:nvCxnSpPr>
              <p:spPr bwMode="auto">
                <a:xfrm flipH="1" flipV="1">
                  <a:off x="3405359" y="3886558"/>
                  <a:ext cx="449407" cy="469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/>
                  <a:tailEnd type="none" w="med" len="med"/>
                </a:ln>
              </p:spPr>
            </p:cxnSp>
            <p:cxnSp>
              <p:nvCxnSpPr>
                <p:cNvPr id="486" name="AutoShape 207"/>
                <p:cNvCxnSpPr>
                  <a:cxnSpLocks noChangeShapeType="1"/>
                  <a:stCxn id="484" idx="0"/>
                  <a:endCxn id="487" idx="4"/>
                </p:cNvCxnSpPr>
                <p:nvPr/>
              </p:nvCxnSpPr>
              <p:spPr bwMode="auto">
                <a:xfrm flipV="1">
                  <a:off x="4133843" y="3327551"/>
                  <a:ext cx="3480" cy="376596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87" name="Oval 486"/>
                <p:cNvSpPr>
                  <a:spLocks noChangeArrowheads="1"/>
                </p:cNvSpPr>
                <p:nvPr/>
              </p:nvSpPr>
              <p:spPr bwMode="auto">
                <a:xfrm>
                  <a:off x="4031089" y="3153379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88" name="AutoShape 207"/>
                <p:cNvCxnSpPr>
                  <a:cxnSpLocks noChangeShapeType="1"/>
                  <a:stCxn id="487" idx="0"/>
                  <a:endCxn id="478" idx="2"/>
                </p:cNvCxnSpPr>
                <p:nvPr/>
              </p:nvCxnSpPr>
              <p:spPr bwMode="auto">
                <a:xfrm flipH="1" flipV="1">
                  <a:off x="4133843" y="2840414"/>
                  <a:ext cx="3480" cy="312965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89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3440347" y="3135780"/>
                  <a:ext cx="572762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err="1" smtClean="0">
                      <a:solidFill>
                        <a:schemeClr val="bg1"/>
                      </a:solidFill>
                    </a:rPr>
                    <a:t>Int</a:t>
                  </a:r>
                  <a:r>
                    <a:rPr lang="en-US" sz="1400" dirty="0" smtClean="0">
                      <a:solidFill>
                        <a:schemeClr val="bg1"/>
                      </a:solidFill>
                    </a:rPr>
                    <a:t> BC</a:t>
                  </a:r>
                  <a:endParaRPr lang="en-US" sz="1400" baseline="-25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90" name="Rectangle 489"/>
                <p:cNvSpPr>
                  <a:spLocks noChangeArrowheads="1"/>
                </p:cNvSpPr>
                <p:nvPr/>
              </p:nvSpPr>
              <p:spPr bwMode="auto">
                <a:xfrm>
                  <a:off x="5183096" y="3689081"/>
                  <a:ext cx="558157" cy="36576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8575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dirty="0" smtClean="0"/>
                    <a:t>React3</a:t>
                  </a:r>
                  <a:endParaRPr lang="en-US" sz="1400" dirty="0"/>
                </a:p>
              </p:txBody>
            </p:sp>
            <p:sp>
              <p:nvSpPr>
                <p:cNvPr id="491" name="Oval 490"/>
                <p:cNvSpPr>
                  <a:spLocks noChangeArrowheads="1"/>
                </p:cNvSpPr>
                <p:nvPr/>
              </p:nvSpPr>
              <p:spPr bwMode="auto">
                <a:xfrm>
                  <a:off x="5359418" y="3116455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92" name="AutoShape 199"/>
                <p:cNvCxnSpPr>
                  <a:cxnSpLocks noChangeShapeType="1"/>
                  <a:stCxn id="490" idx="0"/>
                  <a:endCxn id="491" idx="4"/>
                </p:cNvCxnSpPr>
                <p:nvPr/>
              </p:nvCxnSpPr>
              <p:spPr bwMode="auto">
                <a:xfrm flipV="1">
                  <a:off x="5462174" y="3290628"/>
                  <a:ext cx="3479" cy="398453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93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4932529" y="2888699"/>
                  <a:ext cx="733388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Impure E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94" name="Elbow Connector 58"/>
                <p:cNvCxnSpPr>
                  <a:stCxn id="480" idx="4"/>
                  <a:endCxn id="490" idx="1"/>
                </p:cNvCxnSpPr>
                <p:nvPr/>
              </p:nvCxnSpPr>
              <p:spPr bwMode="auto">
                <a:xfrm rot="16200000" flipH="1">
                  <a:off x="4503227" y="3192093"/>
                  <a:ext cx="1127810" cy="231928"/>
                </a:xfrm>
                <a:prstGeom prst="bentConnector2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495" name="Shape 494"/>
                <p:cNvCxnSpPr>
                  <a:stCxn id="466" idx="0"/>
                  <a:endCxn id="480" idx="6"/>
                </p:cNvCxnSpPr>
                <p:nvPr/>
              </p:nvCxnSpPr>
              <p:spPr bwMode="auto">
                <a:xfrm rot="16200000" flipV="1">
                  <a:off x="5357009" y="2357459"/>
                  <a:ext cx="364062" cy="963274"/>
                </a:xfrm>
                <a:prstGeom prst="bentConnector2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496" name="TextBox 495"/>
                <p:cNvSpPr txBox="1"/>
                <p:nvPr/>
              </p:nvSpPr>
              <p:spPr>
                <a:xfrm>
                  <a:off x="4054788" y="2117717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40%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97" name="TextBox 496"/>
                <p:cNvSpPr txBox="1"/>
                <p:nvPr/>
              </p:nvSpPr>
              <p:spPr>
                <a:xfrm>
                  <a:off x="4348595" y="2636681"/>
                  <a:ext cx="657119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60%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98" name="TextBox 497"/>
                <p:cNvSpPr txBox="1"/>
                <p:nvPr/>
              </p:nvSpPr>
              <p:spPr>
                <a:xfrm>
                  <a:off x="4050291" y="2848746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60%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99" name="TextBox 498"/>
                <p:cNvSpPr txBox="1"/>
                <p:nvPr/>
              </p:nvSpPr>
              <p:spPr>
                <a:xfrm>
                  <a:off x="3393906" y="2412423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40%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00" name="Oval 499"/>
                <p:cNvSpPr>
                  <a:spLocks noChangeArrowheads="1"/>
                </p:cNvSpPr>
                <p:nvPr/>
              </p:nvSpPr>
              <p:spPr bwMode="auto">
                <a:xfrm>
                  <a:off x="4031089" y="1916280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501" name="AutoShape 199"/>
                <p:cNvCxnSpPr>
                  <a:cxnSpLocks noChangeShapeType="1"/>
                  <a:stCxn id="478" idx="0"/>
                  <a:endCxn id="500" idx="4"/>
                </p:cNvCxnSpPr>
                <p:nvPr/>
              </p:nvCxnSpPr>
              <p:spPr bwMode="auto">
                <a:xfrm flipV="1">
                  <a:off x="4133843" y="2090453"/>
                  <a:ext cx="3480" cy="384201"/>
                </a:xfrm>
                <a:prstGeom prst="straightConnector1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502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4189768" y="1857377"/>
                  <a:ext cx="936101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Product 1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503" name="Elbow Connector 40"/>
                <p:cNvCxnSpPr>
                  <a:stCxn id="491" idx="6"/>
                  <a:endCxn id="466" idx="1"/>
                </p:cNvCxnSpPr>
                <p:nvPr/>
              </p:nvCxnSpPr>
              <p:spPr bwMode="auto">
                <a:xfrm>
                  <a:off x="5571887" y="3203542"/>
                  <a:ext cx="169710" cy="466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504" name="Oval 503"/>
                <p:cNvSpPr>
                  <a:spLocks noChangeArrowheads="1"/>
                </p:cNvSpPr>
                <p:nvPr/>
              </p:nvSpPr>
              <p:spPr bwMode="auto">
                <a:xfrm>
                  <a:off x="4745631" y="4255343"/>
                  <a:ext cx="212469" cy="174172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28575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505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4549631" y="4407468"/>
                  <a:ext cx="598846" cy="231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0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 smtClean="0">
                      <a:solidFill>
                        <a:schemeClr val="bg1"/>
                      </a:solidFill>
                    </a:rPr>
                    <a:t>Feed C</a:t>
                  </a:r>
                  <a:endParaRPr lang="en-US" sz="14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506" name="AutoShape 207"/>
                <p:cNvCxnSpPr>
                  <a:cxnSpLocks noChangeShapeType="1"/>
                  <a:stCxn id="490" idx="2"/>
                  <a:endCxn id="504" idx="6"/>
                </p:cNvCxnSpPr>
                <p:nvPr/>
              </p:nvCxnSpPr>
              <p:spPr bwMode="auto">
                <a:xfrm rot="5400000">
                  <a:off x="5066344" y="3946598"/>
                  <a:ext cx="287588" cy="504074"/>
                </a:xfrm>
                <a:prstGeom prst="bentConnector2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/>
                  <a:tailEnd type="none" w="med" len="med"/>
                </a:ln>
              </p:spPr>
            </p:cxnSp>
            <p:cxnSp>
              <p:nvCxnSpPr>
                <p:cNvPr id="507" name="AutoShape 207"/>
                <p:cNvCxnSpPr>
                  <a:cxnSpLocks noChangeShapeType="1"/>
                  <a:stCxn id="484" idx="2"/>
                  <a:endCxn id="504" idx="2"/>
                </p:cNvCxnSpPr>
                <p:nvPr/>
              </p:nvCxnSpPr>
              <p:spPr bwMode="auto">
                <a:xfrm rot="16200000" flipH="1">
                  <a:off x="4303477" y="3900274"/>
                  <a:ext cx="272522" cy="611787"/>
                </a:xfrm>
                <a:prstGeom prst="bentConnector2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/>
                  <a:tailEnd type="none" w="med" len="med"/>
                </a:ln>
              </p:spPr>
            </p:cxnSp>
            <p:sp>
              <p:nvSpPr>
                <p:cNvPr id="508" name="TextBox 507"/>
                <p:cNvSpPr txBox="1"/>
                <p:nvPr/>
              </p:nvSpPr>
              <p:spPr>
                <a:xfrm>
                  <a:off x="5399651" y="2463651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10%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09" name="TextBox 508"/>
                <p:cNvSpPr txBox="1"/>
                <p:nvPr/>
              </p:nvSpPr>
              <p:spPr>
                <a:xfrm>
                  <a:off x="5938364" y="3452059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90%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0" name="TextBox 509"/>
                <p:cNvSpPr txBox="1"/>
                <p:nvPr/>
              </p:nvSpPr>
              <p:spPr>
                <a:xfrm>
                  <a:off x="3300748" y="3678937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50%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1" name="TextBox 510"/>
                <p:cNvSpPr txBox="1"/>
                <p:nvPr/>
              </p:nvSpPr>
              <p:spPr>
                <a:xfrm>
                  <a:off x="3684237" y="4162535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50%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2" name="TextBox 511"/>
                <p:cNvSpPr txBox="1"/>
                <p:nvPr/>
              </p:nvSpPr>
              <p:spPr>
                <a:xfrm>
                  <a:off x="4728390" y="3860998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80%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3" name="TextBox 512"/>
                <p:cNvSpPr txBox="1"/>
                <p:nvPr/>
              </p:nvSpPr>
              <p:spPr>
                <a:xfrm>
                  <a:off x="5391752" y="4145380"/>
                  <a:ext cx="560516" cy="231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20%</a:t>
                  </a:r>
                  <a:endParaRPr lang="en-US" sz="1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07" name="Rounded Rectangle 806"/>
              <p:cNvSpPr/>
              <p:nvPr/>
            </p:nvSpPr>
            <p:spPr>
              <a:xfrm>
                <a:off x="6548651" y="10843999"/>
                <a:ext cx="818865" cy="641445"/>
              </a:xfrm>
              <a:prstGeom prst="roundRect">
                <a:avLst/>
              </a:prstGeom>
              <a:noFill/>
              <a:ln>
                <a:solidFill>
                  <a:schemeClr val="accent2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08" name="Rounded Rectangle 807"/>
              <p:cNvSpPr/>
              <p:nvPr/>
            </p:nvSpPr>
            <p:spPr>
              <a:xfrm>
                <a:off x="9536658" y="12197971"/>
                <a:ext cx="818865" cy="641445"/>
              </a:xfrm>
              <a:prstGeom prst="roundRect">
                <a:avLst/>
              </a:prstGeom>
              <a:noFill/>
              <a:ln>
                <a:solidFill>
                  <a:schemeClr val="accent2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26" name="TextBox 825"/>
            <p:cNvSpPr txBox="1"/>
            <p:nvPr/>
          </p:nvSpPr>
          <p:spPr>
            <a:xfrm>
              <a:off x="6939033" y="10658475"/>
              <a:ext cx="762000" cy="258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Heater</a:t>
              </a:r>
              <a:endParaRPr lang="en-US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9" name="TextBox 828"/>
            <p:cNvSpPr txBox="1"/>
            <p:nvPr/>
          </p:nvSpPr>
          <p:spPr>
            <a:xfrm>
              <a:off x="9488135" y="12036307"/>
              <a:ext cx="1027755" cy="261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Separator</a:t>
              </a:r>
              <a:endParaRPr lang="en-US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0" name="TextBox 829"/>
            <p:cNvSpPr txBox="1"/>
            <p:nvPr/>
          </p:nvSpPr>
          <p:spPr>
            <a:xfrm>
              <a:off x="8153399" y="12744450"/>
              <a:ext cx="1349252" cy="261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Reactors 1&amp;2</a:t>
              </a:r>
              <a:endParaRPr lang="en-US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304" name="Object 3"/>
          <p:cNvGraphicFramePr>
            <a:graphicFrameLocks noChangeAspect="1"/>
          </p:cNvGraphicFramePr>
          <p:nvPr/>
        </p:nvGraphicFramePr>
        <p:xfrm>
          <a:off x="14049127" y="10740015"/>
          <a:ext cx="2635704" cy="538162"/>
        </p:xfrm>
        <a:graphic>
          <a:graphicData uri="http://schemas.openxmlformats.org/presentationml/2006/ole">
            <p:oleObj spid="_x0000_s1304" name="Equation" r:id="rId5" imgW="3581280" imgH="634680" progId="Equation.DSMT4">
              <p:embed/>
            </p:oleObj>
          </a:graphicData>
        </a:graphic>
      </p:graphicFrame>
      <p:graphicFrame>
        <p:nvGraphicFramePr>
          <p:cNvPr id="1305" name="Object 2"/>
          <p:cNvGraphicFramePr>
            <a:graphicFrameLocks noChangeAspect="1"/>
          </p:cNvGraphicFramePr>
          <p:nvPr/>
        </p:nvGraphicFramePr>
        <p:xfrm>
          <a:off x="14419930" y="12736405"/>
          <a:ext cx="1748517" cy="574675"/>
        </p:xfrm>
        <a:graphic>
          <a:graphicData uri="http://schemas.openxmlformats.org/presentationml/2006/ole">
            <p:oleObj spid="_x0000_s1305" name="Equation" r:id="rId6" imgW="2247840" imgH="634680" progId="Equation.DSMT4">
              <p:embed/>
            </p:oleObj>
          </a:graphicData>
        </a:graphic>
      </p:graphicFrame>
      <p:grpSp>
        <p:nvGrpSpPr>
          <p:cNvPr id="857" name="Group 856"/>
          <p:cNvGrpSpPr>
            <a:grpSpLocks noChangeAspect="1"/>
          </p:cNvGrpSpPr>
          <p:nvPr/>
        </p:nvGrpSpPr>
        <p:grpSpPr>
          <a:xfrm>
            <a:off x="18432380" y="8893835"/>
            <a:ext cx="2521119" cy="1406879"/>
            <a:chOff x="21044994" y="21477789"/>
            <a:chExt cx="1843330" cy="881697"/>
          </a:xfrm>
        </p:grpSpPr>
        <p:sp>
          <p:nvSpPr>
            <p:cNvPr id="845" name="Rectangle 237"/>
            <p:cNvSpPr>
              <a:spLocks noChangeArrowheads="1"/>
            </p:cNvSpPr>
            <p:nvPr/>
          </p:nvSpPr>
          <p:spPr bwMode="auto">
            <a:xfrm>
              <a:off x="22219500" y="21742913"/>
              <a:ext cx="573059" cy="229223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T1: 50</a:t>
              </a:r>
            </a:p>
          </p:txBody>
        </p:sp>
        <p:cxnSp>
          <p:nvCxnSpPr>
            <p:cNvPr id="846" name="AutoShape 196"/>
            <p:cNvCxnSpPr>
              <a:cxnSpLocks noChangeAspect="1" noChangeShapeType="1"/>
              <a:stCxn id="847" idx="0"/>
              <a:endCxn id="845" idx="1"/>
            </p:cNvCxnSpPr>
            <p:nvPr/>
          </p:nvCxnSpPr>
          <p:spPr bwMode="auto">
            <a:xfrm rot="5400000" flipH="1" flipV="1">
              <a:off x="21932456" y="21665416"/>
              <a:ext cx="94935" cy="479154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47" name="Oval 239"/>
            <p:cNvSpPr>
              <a:spLocks noChangeArrowheads="1"/>
            </p:cNvSpPr>
            <p:nvPr/>
          </p:nvSpPr>
          <p:spPr bwMode="auto">
            <a:xfrm>
              <a:off x="21640061" y="21952460"/>
              <a:ext cx="200571" cy="171918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48" name="AutoShape 196"/>
            <p:cNvCxnSpPr>
              <a:cxnSpLocks noChangeAspect="1" noChangeShapeType="1"/>
              <a:stCxn id="847" idx="4"/>
              <a:endCxn id="849" idx="1"/>
            </p:cNvCxnSpPr>
            <p:nvPr/>
          </p:nvCxnSpPr>
          <p:spPr bwMode="auto">
            <a:xfrm rot="16200000" flipH="1">
              <a:off x="21919674" y="21945050"/>
              <a:ext cx="120498" cy="479153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49" name="Rectangle 235"/>
            <p:cNvSpPr>
              <a:spLocks noChangeArrowheads="1"/>
            </p:cNvSpPr>
            <p:nvPr/>
          </p:nvSpPr>
          <p:spPr bwMode="auto">
            <a:xfrm>
              <a:off x="22219499" y="22130263"/>
              <a:ext cx="573061" cy="229223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T2: 30</a:t>
              </a:r>
            </a:p>
          </p:txBody>
        </p:sp>
        <p:sp>
          <p:nvSpPr>
            <p:cNvPr id="850" name="Oval 239"/>
            <p:cNvSpPr>
              <a:spLocks noChangeArrowheads="1"/>
            </p:cNvSpPr>
            <p:nvPr/>
          </p:nvSpPr>
          <p:spPr bwMode="auto">
            <a:xfrm>
              <a:off x="21786098" y="21477789"/>
              <a:ext cx="200571" cy="171918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53" name="AutoShape 196"/>
            <p:cNvCxnSpPr>
              <a:cxnSpLocks noChangeAspect="1" noChangeShapeType="1"/>
              <a:stCxn id="850" idx="6"/>
              <a:endCxn id="845" idx="0"/>
            </p:cNvCxnSpPr>
            <p:nvPr/>
          </p:nvCxnSpPr>
          <p:spPr bwMode="auto">
            <a:xfrm>
              <a:off x="21986669" y="21563748"/>
              <a:ext cx="519361" cy="179165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54" name="TextBox 278"/>
            <p:cNvSpPr txBox="1">
              <a:spLocks noChangeAspect="1" noChangeArrowheads="1"/>
            </p:cNvSpPr>
            <p:nvPr/>
          </p:nvSpPr>
          <p:spPr bwMode="auto">
            <a:xfrm>
              <a:off x="21835535" y="21684164"/>
              <a:ext cx="343409" cy="192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855" name="TextBox 278"/>
            <p:cNvSpPr txBox="1">
              <a:spLocks noChangeAspect="1" noChangeArrowheads="1"/>
            </p:cNvSpPr>
            <p:nvPr/>
          </p:nvSpPr>
          <p:spPr bwMode="auto">
            <a:xfrm>
              <a:off x="22544915" y="21547571"/>
              <a:ext cx="343409" cy="192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856" name="TextBox 278"/>
            <p:cNvSpPr txBox="1">
              <a:spLocks noChangeAspect="1" noChangeArrowheads="1"/>
            </p:cNvSpPr>
            <p:nvPr/>
          </p:nvSpPr>
          <p:spPr bwMode="auto">
            <a:xfrm>
              <a:off x="21044994" y="21956365"/>
              <a:ext cx="578389" cy="192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/>
              <a:r>
                <a:rPr lang="el-GR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ω</a:t>
              </a:r>
              <a:r>
                <a:rPr lang="en-US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55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68" name="Group 867"/>
          <p:cNvGrpSpPr>
            <a:grpSpLocks noChangeAspect="1"/>
          </p:cNvGrpSpPr>
          <p:nvPr/>
        </p:nvGrpSpPr>
        <p:grpSpPr>
          <a:xfrm>
            <a:off x="18377790" y="11619159"/>
            <a:ext cx="2471467" cy="1366553"/>
            <a:chOff x="20536234" y="23821023"/>
            <a:chExt cx="1781971" cy="844550"/>
          </a:xfrm>
        </p:grpSpPr>
        <p:sp>
          <p:nvSpPr>
            <p:cNvPr id="860" name="Rectangle 237"/>
            <p:cNvSpPr>
              <a:spLocks noChangeArrowheads="1"/>
            </p:cNvSpPr>
            <p:nvPr/>
          </p:nvSpPr>
          <p:spPr bwMode="auto">
            <a:xfrm>
              <a:off x="21139484" y="24138523"/>
              <a:ext cx="4572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61" name="AutoShape 196"/>
            <p:cNvCxnSpPr>
              <a:cxnSpLocks noChangeShapeType="1"/>
              <a:stCxn id="860" idx="2"/>
              <a:endCxn id="866" idx="2"/>
            </p:cNvCxnSpPr>
            <p:nvPr/>
          </p:nvCxnSpPr>
          <p:spPr bwMode="auto">
            <a:xfrm rot="16200000" flipH="1">
              <a:off x="21601054" y="24134157"/>
              <a:ext cx="161131" cy="627063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62" name="Oval 239"/>
            <p:cNvSpPr>
              <a:spLocks noChangeArrowheads="1"/>
            </p:cNvSpPr>
            <p:nvPr/>
          </p:nvSpPr>
          <p:spPr bwMode="auto">
            <a:xfrm>
              <a:off x="21991972" y="23857536"/>
              <a:ext cx="323056" cy="274637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/>
            <a:p>
              <a:pPr eaLnBrk="0" hangingPunct="0"/>
              <a:r>
                <a:rPr lang="el-GR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63" name="AutoShape 196"/>
            <p:cNvCxnSpPr>
              <a:cxnSpLocks noChangeShapeType="1"/>
              <a:stCxn id="860" idx="0"/>
              <a:endCxn id="862" idx="2"/>
            </p:cNvCxnSpPr>
            <p:nvPr/>
          </p:nvCxnSpPr>
          <p:spPr bwMode="auto">
            <a:xfrm rot="5400000" flipH="1" flipV="1">
              <a:off x="21608196" y="23754745"/>
              <a:ext cx="143669" cy="623888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64" name="TextBox 278"/>
            <p:cNvSpPr txBox="1">
              <a:spLocks noChangeArrowheads="1"/>
            </p:cNvSpPr>
            <p:nvPr/>
          </p:nvSpPr>
          <p:spPr bwMode="auto">
            <a:xfrm>
              <a:off x="21650659" y="24346486"/>
              <a:ext cx="338647" cy="190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l-GR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0%</a:t>
              </a:r>
            </a:p>
          </p:txBody>
        </p:sp>
        <p:sp>
          <p:nvSpPr>
            <p:cNvPr id="865" name="TextBox 278"/>
            <p:cNvSpPr txBox="1">
              <a:spLocks noChangeArrowheads="1"/>
            </p:cNvSpPr>
            <p:nvPr/>
          </p:nvSpPr>
          <p:spPr bwMode="auto">
            <a:xfrm>
              <a:off x="21607797" y="23821023"/>
              <a:ext cx="338647" cy="190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l-GR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0%</a:t>
              </a:r>
            </a:p>
          </p:txBody>
        </p:sp>
        <p:sp>
          <p:nvSpPr>
            <p:cNvPr id="866" name="Oval 239"/>
            <p:cNvSpPr>
              <a:spLocks noChangeArrowheads="1"/>
            </p:cNvSpPr>
            <p:nvPr/>
          </p:nvSpPr>
          <p:spPr bwMode="auto">
            <a:xfrm>
              <a:off x="21995149" y="24390936"/>
              <a:ext cx="323056" cy="274637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/>
            <a:p>
              <a:pPr eaLnBrk="0" hangingPunct="0"/>
              <a:r>
                <a:rPr lang="el-GR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7" name="TextBox 278"/>
            <p:cNvSpPr txBox="1">
              <a:spLocks noChangeArrowheads="1"/>
            </p:cNvSpPr>
            <p:nvPr/>
          </p:nvSpPr>
          <p:spPr bwMode="auto">
            <a:xfrm>
              <a:off x="20536234" y="24149636"/>
              <a:ext cx="577896" cy="190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l-GR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μ</a:t>
              </a:r>
              <a:r>
                <a:rPr lang="en-US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100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76" name="Rounded Rectangle 975"/>
          <p:cNvSpPr/>
          <p:nvPr/>
        </p:nvSpPr>
        <p:spPr>
          <a:xfrm>
            <a:off x="11891998" y="19023851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Demand Propagation Example</a:t>
            </a:r>
            <a:endParaRPr lang="en-US" sz="5000" cap="small" dirty="0"/>
          </a:p>
        </p:txBody>
      </p:sp>
      <p:sp>
        <p:nvSpPr>
          <p:cNvPr id="977" name="Rounded Rectangle 976"/>
          <p:cNvSpPr/>
          <p:nvPr/>
        </p:nvSpPr>
        <p:spPr>
          <a:xfrm>
            <a:off x="11891998" y="20256209"/>
            <a:ext cx="9601200" cy="11438489"/>
          </a:xfrm>
          <a:prstGeom prst="roundRect">
            <a:avLst>
              <a:gd name="adj" fmla="val 1597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 numCol="1"/>
          <a:lstStyle/>
          <a:p>
            <a:pPr marL="457200" indent="-457200"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Customer demand: 15kg S4, 20kg S5, and 50kg S6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Calibri" pitchFamily="34" charset="0"/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2a.	T3 only produces S6; 	2b. Check attainable production</a:t>
            </a:r>
          </a:p>
          <a:p>
            <a:pPr marL="457200">
              <a:spcBef>
                <a:spcPct val="2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T2 produces both S4 and S5	       for T2 and T3 to find </a:t>
            </a:r>
            <a:r>
              <a:rPr lang="el-GR" sz="24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μ</a:t>
            </a:r>
            <a:r>
              <a:rPr lang="en-US" sz="24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*</a:t>
            </a:r>
          </a:p>
          <a:p>
            <a:pPr marL="457200">
              <a:spcBef>
                <a:spcPct val="20000"/>
              </a:spcBef>
            </a:pPr>
            <a:endParaRPr lang="en-US" sz="1800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 startAt="3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T2 and T3 both need S3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 startAt="3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14950" lvl="2" indent="-457200">
              <a:spcBef>
                <a:spcPct val="2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4b. Check attainable production for T1 to find </a:t>
            </a:r>
            <a:r>
              <a:rPr lang="el-GR" sz="24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μ</a:t>
            </a:r>
            <a:r>
              <a:rPr lang="en-US" sz="24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*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4a.	T1 produces S5</a:t>
            </a:r>
          </a:p>
          <a:p>
            <a:pPr marL="457200">
              <a:spcBef>
                <a:spcPct val="20000"/>
              </a:spcBef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8" name="Object 1"/>
          <p:cNvGraphicFramePr>
            <a:graphicFrameLocks noChangeAspect="1"/>
          </p:cNvGraphicFramePr>
          <p:nvPr/>
        </p:nvGraphicFramePr>
        <p:xfrm>
          <a:off x="14812896" y="16312057"/>
          <a:ext cx="2752725" cy="642937"/>
        </p:xfrm>
        <a:graphic>
          <a:graphicData uri="http://schemas.openxmlformats.org/presentationml/2006/ole">
            <p:oleObj spid="_x0000_s1307" name="Equation" r:id="rId7" imgW="3530520" imgH="711000" progId="Equation.DSMT4">
              <p:embed/>
            </p:oleObj>
          </a:graphicData>
        </a:graphic>
      </p:graphicFrame>
      <p:grpSp>
        <p:nvGrpSpPr>
          <p:cNvPr id="1221" name="Group 1220"/>
          <p:cNvGrpSpPr>
            <a:grpSpLocks noChangeAspect="1"/>
          </p:cNvGrpSpPr>
          <p:nvPr/>
        </p:nvGrpSpPr>
        <p:grpSpPr>
          <a:xfrm>
            <a:off x="14393589" y="21284704"/>
            <a:ext cx="4574983" cy="1734571"/>
            <a:chOff x="27591756" y="8807702"/>
            <a:chExt cx="3667169" cy="1191755"/>
          </a:xfrm>
        </p:grpSpPr>
        <p:sp>
          <p:nvSpPr>
            <p:cNvPr id="1155" name="Rectangle 235"/>
            <p:cNvSpPr>
              <a:spLocks noChangeArrowheads="1"/>
            </p:cNvSpPr>
            <p:nvPr/>
          </p:nvSpPr>
          <p:spPr bwMode="auto">
            <a:xfrm>
              <a:off x="28066414" y="9218632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56" name="AutoShape 197"/>
            <p:cNvCxnSpPr>
              <a:cxnSpLocks noChangeShapeType="1"/>
              <a:stCxn id="1155" idx="3"/>
              <a:endCxn id="1159" idx="2"/>
            </p:cNvCxnSpPr>
            <p:nvPr/>
          </p:nvCxnSpPr>
          <p:spPr bwMode="auto">
            <a:xfrm>
              <a:off x="28706176" y="9332932"/>
              <a:ext cx="236538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57" name="Rectangle 237"/>
            <p:cNvSpPr>
              <a:spLocks noChangeArrowheads="1"/>
            </p:cNvSpPr>
            <p:nvPr/>
          </p:nvSpPr>
          <p:spPr bwMode="auto">
            <a:xfrm>
              <a:off x="29650740" y="8888663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</a:t>
              </a:r>
            </a:p>
          </p:txBody>
        </p:sp>
        <p:cxnSp>
          <p:nvCxnSpPr>
            <p:cNvPr id="1158" name="AutoShape 196"/>
            <p:cNvCxnSpPr>
              <a:cxnSpLocks noChangeShapeType="1"/>
              <a:stCxn id="1159" idx="0"/>
              <a:endCxn id="1157" idx="1"/>
            </p:cNvCxnSpPr>
            <p:nvPr/>
          </p:nvCxnSpPr>
          <p:spPr bwMode="auto">
            <a:xfrm rot="5400000" flipH="1" flipV="1">
              <a:off x="29254266" y="8824767"/>
              <a:ext cx="218281" cy="574675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59" name="Oval 239"/>
            <p:cNvSpPr>
              <a:spLocks noChangeArrowheads="1"/>
            </p:cNvSpPr>
            <p:nvPr/>
          </p:nvSpPr>
          <p:spPr bwMode="auto">
            <a:xfrm>
              <a:off x="28942719" y="9221244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0" name="Rectangle 240"/>
            <p:cNvSpPr>
              <a:spLocks noChangeArrowheads="1"/>
            </p:cNvSpPr>
            <p:nvPr/>
          </p:nvSpPr>
          <p:spPr bwMode="auto">
            <a:xfrm>
              <a:off x="29660265" y="9499851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</a:t>
              </a:r>
            </a:p>
          </p:txBody>
        </p:sp>
        <p:cxnSp>
          <p:nvCxnSpPr>
            <p:cNvPr id="1161" name="AutoShape 196"/>
            <p:cNvCxnSpPr>
              <a:cxnSpLocks noChangeShapeType="1"/>
              <a:stCxn id="1159" idx="4"/>
              <a:endCxn id="1160" idx="1"/>
            </p:cNvCxnSpPr>
            <p:nvPr/>
          </p:nvCxnSpPr>
          <p:spPr bwMode="auto">
            <a:xfrm rot="16200000" flipH="1">
              <a:off x="29284801" y="9238682"/>
              <a:ext cx="166738" cy="584200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162" name="AutoShape 197"/>
            <p:cNvCxnSpPr>
              <a:cxnSpLocks noChangeShapeType="1"/>
              <a:stCxn id="1157" idx="3"/>
              <a:endCxn id="1176" idx="2"/>
            </p:cNvCxnSpPr>
            <p:nvPr/>
          </p:nvCxnSpPr>
          <p:spPr bwMode="auto">
            <a:xfrm>
              <a:off x="30290505" y="9002965"/>
              <a:ext cx="449263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63" name="Oval 243"/>
            <p:cNvSpPr>
              <a:spLocks noChangeArrowheads="1"/>
            </p:cNvSpPr>
            <p:nvPr/>
          </p:nvSpPr>
          <p:spPr bwMode="auto">
            <a:xfrm>
              <a:off x="30738182" y="9172828"/>
              <a:ext cx="266700" cy="2261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  <p:cxnSp>
          <p:nvCxnSpPr>
            <p:cNvPr id="1164" name="AutoShape 197"/>
            <p:cNvCxnSpPr>
              <a:cxnSpLocks noChangeShapeType="1"/>
              <a:stCxn id="1160" idx="3"/>
              <a:endCxn id="1165" idx="2"/>
            </p:cNvCxnSpPr>
            <p:nvPr/>
          </p:nvCxnSpPr>
          <p:spPr bwMode="auto">
            <a:xfrm>
              <a:off x="30300031" y="9614154"/>
              <a:ext cx="439738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65" name="Oval 245"/>
            <p:cNvSpPr>
              <a:spLocks noChangeArrowheads="1"/>
            </p:cNvSpPr>
            <p:nvPr/>
          </p:nvSpPr>
          <p:spPr bwMode="auto">
            <a:xfrm>
              <a:off x="30739769" y="9502468"/>
              <a:ext cx="266700" cy="2261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</a:p>
          </p:txBody>
        </p:sp>
        <p:sp>
          <p:nvSpPr>
            <p:cNvPr id="1166" name="Oval 246"/>
            <p:cNvSpPr>
              <a:spLocks noChangeArrowheads="1"/>
            </p:cNvSpPr>
            <p:nvPr/>
          </p:nvSpPr>
          <p:spPr bwMode="auto">
            <a:xfrm>
              <a:off x="27591756" y="9221244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67" name="AutoShape 196"/>
            <p:cNvCxnSpPr>
              <a:cxnSpLocks noChangeShapeType="1"/>
              <a:stCxn id="1166" idx="6"/>
              <a:endCxn id="1155" idx="1"/>
            </p:cNvCxnSpPr>
            <p:nvPr/>
          </p:nvCxnSpPr>
          <p:spPr bwMode="auto">
            <a:xfrm flipV="1">
              <a:off x="27858451" y="9332932"/>
              <a:ext cx="207963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68" name="Text Box 200"/>
            <p:cNvSpPr txBox="1">
              <a:spLocks noChangeArrowheads="1"/>
            </p:cNvSpPr>
            <p:nvPr/>
          </p:nvSpPr>
          <p:spPr bwMode="auto">
            <a:xfrm>
              <a:off x="27620327" y="9006138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9" name="Text Box 200"/>
            <p:cNvSpPr txBox="1">
              <a:spLocks noChangeArrowheads="1"/>
            </p:cNvSpPr>
            <p:nvPr/>
          </p:nvSpPr>
          <p:spPr bwMode="auto">
            <a:xfrm>
              <a:off x="28882390" y="9033126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S3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0" name="Text Box 200"/>
            <p:cNvSpPr txBox="1">
              <a:spLocks noChangeArrowheads="1"/>
            </p:cNvSpPr>
            <p:nvPr/>
          </p:nvSpPr>
          <p:spPr bwMode="auto">
            <a:xfrm>
              <a:off x="31060440" y="9193463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S5</a:t>
              </a:r>
              <a:endParaRPr lang="en-US" sz="1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1" name="Text Box 200"/>
            <p:cNvSpPr txBox="1">
              <a:spLocks noChangeArrowheads="1"/>
            </p:cNvSpPr>
            <p:nvPr/>
          </p:nvSpPr>
          <p:spPr bwMode="auto">
            <a:xfrm>
              <a:off x="31062031" y="9531043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S6</a:t>
              </a:r>
              <a:endParaRPr lang="en-US" sz="1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2" name="Rounded Rectangle 253"/>
            <p:cNvSpPr>
              <a:spLocks noChangeArrowheads="1"/>
            </p:cNvSpPr>
            <p:nvPr/>
          </p:nvSpPr>
          <p:spPr bwMode="auto">
            <a:xfrm>
              <a:off x="27988626" y="9101951"/>
              <a:ext cx="762000" cy="461963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3" name="TextBox 255"/>
            <p:cNvSpPr txBox="1">
              <a:spLocks noChangeArrowheads="1"/>
            </p:cNvSpPr>
            <p:nvPr/>
          </p:nvSpPr>
          <p:spPr bwMode="auto">
            <a:xfrm>
              <a:off x="30047617" y="9809142"/>
              <a:ext cx="403465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{U3}</a:t>
              </a:r>
            </a:p>
          </p:txBody>
        </p:sp>
        <p:sp>
          <p:nvSpPr>
            <p:cNvPr id="1174" name="TextBox 256"/>
            <p:cNvSpPr txBox="1">
              <a:spLocks noChangeArrowheads="1"/>
            </p:cNvSpPr>
            <p:nvPr/>
          </p:nvSpPr>
          <p:spPr bwMode="auto">
            <a:xfrm>
              <a:off x="28029901" y="9590629"/>
              <a:ext cx="675868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{U1,U2}</a:t>
              </a:r>
            </a:p>
          </p:txBody>
        </p:sp>
        <p:sp>
          <p:nvSpPr>
            <p:cNvPr id="1175" name="Rounded Rectangle 254"/>
            <p:cNvSpPr>
              <a:spLocks noChangeArrowheads="1"/>
            </p:cNvSpPr>
            <p:nvPr/>
          </p:nvSpPr>
          <p:spPr bwMode="auto">
            <a:xfrm>
              <a:off x="29531677" y="8833101"/>
              <a:ext cx="874713" cy="94615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6" name="Oval 239"/>
            <p:cNvSpPr>
              <a:spLocks noChangeArrowheads="1"/>
            </p:cNvSpPr>
            <p:nvPr/>
          </p:nvSpPr>
          <p:spPr bwMode="auto">
            <a:xfrm>
              <a:off x="30739768" y="8891279"/>
              <a:ext cx="266700" cy="2261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</a:p>
          </p:txBody>
        </p:sp>
        <p:cxnSp>
          <p:nvCxnSpPr>
            <p:cNvPr id="1177" name="AutoShape 196"/>
            <p:cNvCxnSpPr>
              <a:cxnSpLocks noChangeShapeType="1"/>
              <a:stCxn id="1157" idx="2"/>
              <a:endCxn id="1163" idx="2"/>
            </p:cNvCxnSpPr>
            <p:nvPr/>
          </p:nvCxnSpPr>
          <p:spPr bwMode="auto">
            <a:xfrm rot="16200000" flipH="1">
              <a:off x="30270080" y="8817811"/>
              <a:ext cx="168647" cy="767556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78" name="Text Box 200"/>
            <p:cNvSpPr txBox="1">
              <a:spLocks noChangeArrowheads="1"/>
            </p:cNvSpPr>
            <p:nvPr/>
          </p:nvSpPr>
          <p:spPr bwMode="auto">
            <a:xfrm>
              <a:off x="31063618" y="8946081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9" name="Oval 239"/>
            <p:cNvSpPr>
              <a:spLocks noChangeArrowheads="1"/>
            </p:cNvSpPr>
            <p:nvPr/>
          </p:nvSpPr>
          <p:spPr bwMode="auto">
            <a:xfrm>
              <a:off x="28926844" y="9747501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80" name="AutoShape 196"/>
            <p:cNvCxnSpPr>
              <a:cxnSpLocks noChangeShapeType="1"/>
              <a:stCxn id="1179" idx="6"/>
              <a:endCxn id="1160" idx="2"/>
            </p:cNvCxnSpPr>
            <p:nvPr/>
          </p:nvCxnSpPr>
          <p:spPr bwMode="auto">
            <a:xfrm flipV="1">
              <a:off x="29193544" y="9728454"/>
              <a:ext cx="786606" cy="132134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181" name="Text Box 200"/>
            <p:cNvSpPr txBox="1">
              <a:spLocks noChangeArrowheads="1"/>
            </p:cNvSpPr>
            <p:nvPr/>
          </p:nvSpPr>
          <p:spPr bwMode="auto">
            <a:xfrm>
              <a:off x="28701417" y="9782426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S2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2" name="TextBox 278"/>
            <p:cNvSpPr txBox="1">
              <a:spLocks noChangeArrowheads="1"/>
            </p:cNvSpPr>
            <p:nvPr/>
          </p:nvSpPr>
          <p:spPr bwMode="auto">
            <a:xfrm>
              <a:off x="30439730" y="8807702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183" name="TextBox 279"/>
            <p:cNvSpPr txBox="1">
              <a:spLocks noChangeArrowheads="1"/>
            </p:cNvSpPr>
            <p:nvPr/>
          </p:nvSpPr>
          <p:spPr bwMode="auto">
            <a:xfrm>
              <a:off x="30420680" y="9107740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184" name="TextBox 280"/>
            <p:cNvSpPr txBox="1">
              <a:spLocks noChangeArrowheads="1"/>
            </p:cNvSpPr>
            <p:nvPr/>
          </p:nvSpPr>
          <p:spPr bwMode="auto">
            <a:xfrm>
              <a:off x="29272912" y="9694091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75%</a:t>
              </a:r>
            </a:p>
          </p:txBody>
        </p:sp>
        <p:sp>
          <p:nvSpPr>
            <p:cNvPr id="1185" name="TextBox 281"/>
            <p:cNvSpPr txBox="1">
              <a:spLocks noChangeArrowheads="1"/>
            </p:cNvSpPr>
            <p:nvPr/>
          </p:nvSpPr>
          <p:spPr bwMode="auto">
            <a:xfrm>
              <a:off x="29203067" y="9428416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</a:p>
          </p:txBody>
        </p:sp>
      </p:grpSp>
      <p:grpSp>
        <p:nvGrpSpPr>
          <p:cNvPr id="1312" name="Group 1311"/>
          <p:cNvGrpSpPr>
            <a:grpSpLocks noChangeAspect="1"/>
          </p:cNvGrpSpPr>
          <p:nvPr/>
        </p:nvGrpSpPr>
        <p:grpSpPr>
          <a:xfrm>
            <a:off x="12008617" y="26786285"/>
            <a:ext cx="4574981" cy="1734567"/>
            <a:chOff x="27591756" y="8807705"/>
            <a:chExt cx="3667168" cy="1191752"/>
          </a:xfrm>
        </p:grpSpPr>
        <p:sp>
          <p:nvSpPr>
            <p:cNvPr id="1313" name="Rectangle 235"/>
            <p:cNvSpPr>
              <a:spLocks noChangeArrowheads="1"/>
            </p:cNvSpPr>
            <p:nvPr/>
          </p:nvSpPr>
          <p:spPr bwMode="auto">
            <a:xfrm>
              <a:off x="28066415" y="9240294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14" name="AutoShape 197"/>
            <p:cNvCxnSpPr>
              <a:cxnSpLocks noChangeShapeType="1"/>
              <a:stCxn id="1313" idx="3"/>
              <a:endCxn id="1317" idx="2"/>
            </p:cNvCxnSpPr>
            <p:nvPr/>
          </p:nvCxnSpPr>
          <p:spPr bwMode="auto">
            <a:xfrm>
              <a:off x="28706181" y="9354597"/>
              <a:ext cx="236538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15" name="Rectangle 237"/>
            <p:cNvSpPr>
              <a:spLocks noChangeArrowheads="1"/>
            </p:cNvSpPr>
            <p:nvPr/>
          </p:nvSpPr>
          <p:spPr bwMode="auto">
            <a:xfrm>
              <a:off x="29650740" y="8888663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T2: 40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16" name="AutoShape 196"/>
            <p:cNvCxnSpPr>
              <a:cxnSpLocks noChangeShapeType="1"/>
              <a:stCxn id="1317" idx="0"/>
              <a:endCxn id="1315" idx="1"/>
            </p:cNvCxnSpPr>
            <p:nvPr/>
          </p:nvCxnSpPr>
          <p:spPr bwMode="auto">
            <a:xfrm rot="5400000" flipH="1" flipV="1">
              <a:off x="29243434" y="8835601"/>
              <a:ext cx="239946" cy="574675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17" name="Oval 239"/>
            <p:cNvSpPr>
              <a:spLocks noChangeArrowheads="1"/>
            </p:cNvSpPr>
            <p:nvPr/>
          </p:nvSpPr>
          <p:spPr bwMode="auto">
            <a:xfrm>
              <a:off x="28942719" y="9242911"/>
              <a:ext cx="266700" cy="2261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55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18" name="Rectangle 240"/>
            <p:cNvSpPr>
              <a:spLocks noChangeArrowheads="1"/>
            </p:cNvSpPr>
            <p:nvPr/>
          </p:nvSpPr>
          <p:spPr bwMode="auto">
            <a:xfrm>
              <a:off x="29660265" y="9499851"/>
              <a:ext cx="639762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T3: 60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19" name="AutoShape 196"/>
            <p:cNvCxnSpPr>
              <a:cxnSpLocks noChangeShapeType="1"/>
              <a:stCxn id="1317" idx="4"/>
              <a:endCxn id="1318" idx="1"/>
            </p:cNvCxnSpPr>
            <p:nvPr/>
          </p:nvCxnSpPr>
          <p:spPr bwMode="auto">
            <a:xfrm rot="16200000" flipH="1">
              <a:off x="29295633" y="9249516"/>
              <a:ext cx="145073" cy="584200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320" name="AutoShape 197"/>
            <p:cNvCxnSpPr>
              <a:cxnSpLocks noChangeShapeType="1"/>
              <a:stCxn id="1315" idx="3"/>
              <a:endCxn id="1334" idx="2"/>
            </p:cNvCxnSpPr>
            <p:nvPr/>
          </p:nvCxnSpPr>
          <p:spPr bwMode="auto">
            <a:xfrm>
              <a:off x="30290506" y="9002965"/>
              <a:ext cx="449263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21" name="Oval 243"/>
            <p:cNvSpPr>
              <a:spLocks noChangeArrowheads="1"/>
            </p:cNvSpPr>
            <p:nvPr/>
          </p:nvSpPr>
          <p:spPr bwMode="auto">
            <a:xfrm>
              <a:off x="30738182" y="9194492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  <p:cxnSp>
          <p:nvCxnSpPr>
            <p:cNvPr id="1322" name="AutoShape 197"/>
            <p:cNvCxnSpPr>
              <a:cxnSpLocks noChangeShapeType="1"/>
              <a:stCxn id="1318" idx="3"/>
              <a:endCxn id="1323" idx="2"/>
            </p:cNvCxnSpPr>
            <p:nvPr/>
          </p:nvCxnSpPr>
          <p:spPr bwMode="auto">
            <a:xfrm>
              <a:off x="30300031" y="9614154"/>
              <a:ext cx="439738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23" name="Oval 245"/>
            <p:cNvSpPr>
              <a:spLocks noChangeArrowheads="1"/>
            </p:cNvSpPr>
            <p:nvPr/>
          </p:nvSpPr>
          <p:spPr bwMode="auto">
            <a:xfrm>
              <a:off x="30739769" y="9502468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</a:p>
          </p:txBody>
        </p:sp>
        <p:sp>
          <p:nvSpPr>
            <p:cNvPr id="1324" name="Oval 246"/>
            <p:cNvSpPr>
              <a:spLocks noChangeArrowheads="1"/>
            </p:cNvSpPr>
            <p:nvPr/>
          </p:nvSpPr>
          <p:spPr bwMode="auto">
            <a:xfrm>
              <a:off x="27591756" y="9242911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25" name="AutoShape 196"/>
            <p:cNvCxnSpPr>
              <a:cxnSpLocks noChangeShapeType="1"/>
              <a:stCxn id="1324" idx="6"/>
              <a:endCxn id="1313" idx="1"/>
            </p:cNvCxnSpPr>
            <p:nvPr/>
          </p:nvCxnSpPr>
          <p:spPr bwMode="auto">
            <a:xfrm flipV="1">
              <a:off x="27858456" y="9354597"/>
              <a:ext cx="207963" cy="139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26" name="Text Box 200"/>
            <p:cNvSpPr txBox="1">
              <a:spLocks noChangeArrowheads="1"/>
            </p:cNvSpPr>
            <p:nvPr/>
          </p:nvSpPr>
          <p:spPr bwMode="auto">
            <a:xfrm>
              <a:off x="27620327" y="9006138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27" name="Text Box 200"/>
            <p:cNvSpPr txBox="1">
              <a:spLocks noChangeArrowheads="1"/>
            </p:cNvSpPr>
            <p:nvPr/>
          </p:nvSpPr>
          <p:spPr bwMode="auto">
            <a:xfrm>
              <a:off x="28882390" y="9033126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S3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28" name="Text Box 200"/>
            <p:cNvSpPr txBox="1">
              <a:spLocks noChangeArrowheads="1"/>
            </p:cNvSpPr>
            <p:nvPr/>
          </p:nvSpPr>
          <p:spPr bwMode="auto">
            <a:xfrm>
              <a:off x="31060440" y="9193463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S5</a:t>
              </a:r>
              <a:endParaRPr lang="en-US" sz="1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29" name="Text Box 200"/>
            <p:cNvSpPr txBox="1">
              <a:spLocks noChangeArrowheads="1"/>
            </p:cNvSpPr>
            <p:nvPr/>
          </p:nvSpPr>
          <p:spPr bwMode="auto">
            <a:xfrm>
              <a:off x="31062028" y="9509376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S6</a:t>
              </a:r>
              <a:endParaRPr lang="en-US" sz="1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0" name="Rounded Rectangle 253"/>
            <p:cNvSpPr>
              <a:spLocks noChangeArrowheads="1"/>
            </p:cNvSpPr>
            <p:nvPr/>
          </p:nvSpPr>
          <p:spPr bwMode="auto">
            <a:xfrm>
              <a:off x="27988627" y="9123613"/>
              <a:ext cx="762000" cy="461963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1" name="TextBox 255"/>
            <p:cNvSpPr txBox="1">
              <a:spLocks noChangeArrowheads="1"/>
            </p:cNvSpPr>
            <p:nvPr/>
          </p:nvSpPr>
          <p:spPr bwMode="auto">
            <a:xfrm>
              <a:off x="30047617" y="9809142"/>
              <a:ext cx="403465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{U3}</a:t>
              </a:r>
            </a:p>
          </p:txBody>
        </p:sp>
        <p:sp>
          <p:nvSpPr>
            <p:cNvPr id="1332" name="TextBox 256"/>
            <p:cNvSpPr txBox="1">
              <a:spLocks noChangeArrowheads="1"/>
            </p:cNvSpPr>
            <p:nvPr/>
          </p:nvSpPr>
          <p:spPr bwMode="auto">
            <a:xfrm>
              <a:off x="28029904" y="9612291"/>
              <a:ext cx="675868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{U1,U2}</a:t>
              </a:r>
            </a:p>
          </p:txBody>
        </p:sp>
        <p:sp>
          <p:nvSpPr>
            <p:cNvPr id="1333" name="Rounded Rectangle 254"/>
            <p:cNvSpPr>
              <a:spLocks noChangeArrowheads="1"/>
            </p:cNvSpPr>
            <p:nvPr/>
          </p:nvSpPr>
          <p:spPr bwMode="auto">
            <a:xfrm>
              <a:off x="29531677" y="8833101"/>
              <a:ext cx="874713" cy="94615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" name="Oval 239"/>
            <p:cNvSpPr>
              <a:spLocks noChangeArrowheads="1"/>
            </p:cNvSpPr>
            <p:nvPr/>
          </p:nvSpPr>
          <p:spPr bwMode="auto">
            <a:xfrm>
              <a:off x="30739769" y="8891279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</a:p>
          </p:txBody>
        </p:sp>
        <p:cxnSp>
          <p:nvCxnSpPr>
            <p:cNvPr id="1335" name="AutoShape 196"/>
            <p:cNvCxnSpPr>
              <a:cxnSpLocks noChangeShapeType="1"/>
              <a:stCxn id="1315" idx="2"/>
              <a:endCxn id="1321" idx="2"/>
            </p:cNvCxnSpPr>
            <p:nvPr/>
          </p:nvCxnSpPr>
          <p:spPr bwMode="auto">
            <a:xfrm rot="16200000" flipH="1">
              <a:off x="30259248" y="8828643"/>
              <a:ext cx="190312" cy="767556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36" name="Text Box 200"/>
            <p:cNvSpPr txBox="1">
              <a:spLocks noChangeArrowheads="1"/>
            </p:cNvSpPr>
            <p:nvPr/>
          </p:nvSpPr>
          <p:spPr bwMode="auto">
            <a:xfrm>
              <a:off x="31063617" y="8924415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" name="Oval 239"/>
            <p:cNvSpPr>
              <a:spLocks noChangeArrowheads="1"/>
            </p:cNvSpPr>
            <p:nvPr/>
          </p:nvSpPr>
          <p:spPr bwMode="auto">
            <a:xfrm>
              <a:off x="28926844" y="9769167"/>
              <a:ext cx="266700" cy="226169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38" name="AutoShape 196"/>
            <p:cNvCxnSpPr>
              <a:cxnSpLocks noChangeShapeType="1"/>
              <a:stCxn id="1337" idx="6"/>
              <a:endCxn id="1318" idx="2"/>
            </p:cNvCxnSpPr>
            <p:nvPr/>
          </p:nvCxnSpPr>
          <p:spPr bwMode="auto">
            <a:xfrm flipV="1">
              <a:off x="29193544" y="9728454"/>
              <a:ext cx="786606" cy="153798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339" name="Text Box 200"/>
            <p:cNvSpPr txBox="1">
              <a:spLocks noChangeArrowheads="1"/>
            </p:cNvSpPr>
            <p:nvPr/>
          </p:nvSpPr>
          <p:spPr bwMode="auto">
            <a:xfrm>
              <a:off x="28701417" y="9782426"/>
              <a:ext cx="195307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S2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" name="TextBox 278"/>
            <p:cNvSpPr txBox="1">
              <a:spLocks noChangeArrowheads="1"/>
            </p:cNvSpPr>
            <p:nvPr/>
          </p:nvSpPr>
          <p:spPr bwMode="auto">
            <a:xfrm>
              <a:off x="30414455" y="8807705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341" name="TextBox 279"/>
            <p:cNvSpPr txBox="1">
              <a:spLocks noChangeArrowheads="1"/>
            </p:cNvSpPr>
            <p:nvPr/>
          </p:nvSpPr>
          <p:spPr bwMode="auto">
            <a:xfrm>
              <a:off x="30420680" y="9107740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342" name="TextBox 280"/>
            <p:cNvSpPr txBox="1">
              <a:spLocks noChangeArrowheads="1"/>
            </p:cNvSpPr>
            <p:nvPr/>
          </p:nvSpPr>
          <p:spPr bwMode="auto">
            <a:xfrm>
              <a:off x="29272917" y="9715753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75%</a:t>
              </a:r>
            </a:p>
          </p:txBody>
        </p:sp>
        <p:sp>
          <p:nvSpPr>
            <p:cNvPr id="1343" name="TextBox 281"/>
            <p:cNvSpPr txBox="1">
              <a:spLocks noChangeArrowheads="1"/>
            </p:cNvSpPr>
            <p:nvPr/>
          </p:nvSpPr>
          <p:spPr bwMode="auto">
            <a:xfrm>
              <a:off x="29165155" y="9428418"/>
              <a:ext cx="339219" cy="190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</a:p>
          </p:txBody>
        </p:sp>
      </p:grpSp>
      <p:grpSp>
        <p:nvGrpSpPr>
          <p:cNvPr id="1433" name="Group 1432"/>
          <p:cNvGrpSpPr/>
          <p:nvPr/>
        </p:nvGrpSpPr>
        <p:grpSpPr>
          <a:xfrm>
            <a:off x="16922406" y="28004202"/>
            <a:ext cx="4501547" cy="3477176"/>
            <a:chOff x="32188241" y="11785316"/>
            <a:chExt cx="5251803" cy="3477176"/>
          </a:xfrm>
        </p:grpSpPr>
        <p:grpSp>
          <p:nvGrpSpPr>
            <p:cNvPr id="1434" name="Group 869"/>
            <p:cNvGrpSpPr>
              <a:grpSpLocks noChangeAspect="1"/>
            </p:cNvGrpSpPr>
            <p:nvPr/>
          </p:nvGrpSpPr>
          <p:grpSpPr>
            <a:xfrm>
              <a:off x="32188241" y="11785316"/>
              <a:ext cx="5251803" cy="3231479"/>
              <a:chOff x="5147087" y="2607798"/>
              <a:chExt cx="3856207" cy="2372754"/>
            </a:xfrm>
          </p:grpSpPr>
          <p:sp>
            <p:nvSpPr>
              <p:cNvPr id="1436" name="TextBox 1435"/>
              <p:cNvSpPr txBox="1"/>
              <p:nvPr/>
            </p:nvSpPr>
            <p:spPr>
              <a:xfrm>
                <a:off x="5376305" y="2640013"/>
                <a:ext cx="871537" cy="21016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l">
                  <a:tabLst>
                    <a:tab pos="404813" algn="l"/>
                  </a:tabLst>
                </a:pPr>
                <a:r>
                  <a:rPr lang="en-US" sz="2000" u="sng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U1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u="sng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U2</a:t>
                </a:r>
                <a:endParaRPr lang="en-US" sz="2000" u="sng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buFontTx/>
                  <a:buAutoNum type="arabicPlain"/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7" name="TextBox 299"/>
              <p:cNvSpPr txBox="1">
                <a:spLocks noChangeArrowheads="1"/>
              </p:cNvSpPr>
              <p:nvPr/>
            </p:nvSpPr>
            <p:spPr bwMode="auto">
              <a:xfrm>
                <a:off x="8421687" y="4754563"/>
                <a:ext cx="329568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100</a:t>
                </a:r>
              </a:p>
            </p:txBody>
          </p:sp>
          <p:sp>
            <p:nvSpPr>
              <p:cNvPr id="1438" name="Rectangle 1437"/>
              <p:cNvSpPr/>
              <p:nvPr/>
            </p:nvSpPr>
            <p:spPr>
              <a:xfrm>
                <a:off x="6061075" y="2854325"/>
                <a:ext cx="2701925" cy="1792288"/>
              </a:xfrm>
              <a:prstGeom prst="rect">
                <a:avLst/>
              </a:pr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9" name="Rectangle 1438"/>
              <p:cNvSpPr/>
              <p:nvPr/>
            </p:nvSpPr>
            <p:spPr>
              <a:xfrm>
                <a:off x="6538913" y="3565525"/>
                <a:ext cx="123825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0" name="Rectangle 1439"/>
              <p:cNvSpPr/>
              <p:nvPr/>
            </p:nvSpPr>
            <p:spPr>
              <a:xfrm>
                <a:off x="7186613" y="3135313"/>
                <a:ext cx="123825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1" name="Rectangle 1440"/>
              <p:cNvSpPr/>
              <p:nvPr/>
            </p:nvSpPr>
            <p:spPr>
              <a:xfrm>
                <a:off x="7667625" y="3765550"/>
                <a:ext cx="246063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2" name="Rectangle 1441"/>
              <p:cNvSpPr/>
              <p:nvPr/>
            </p:nvSpPr>
            <p:spPr>
              <a:xfrm>
                <a:off x="8258175" y="3363913"/>
                <a:ext cx="246063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3" name="Rectangle 1442"/>
              <p:cNvSpPr/>
              <p:nvPr/>
            </p:nvSpPr>
            <p:spPr>
              <a:xfrm>
                <a:off x="7034213" y="4005263"/>
                <a:ext cx="246062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4" name="Rectangle 1443"/>
              <p:cNvSpPr/>
              <p:nvPr/>
            </p:nvSpPr>
            <p:spPr>
              <a:xfrm>
                <a:off x="8148638" y="4205288"/>
                <a:ext cx="368300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5" name="Rectangle 1444"/>
              <p:cNvSpPr/>
              <p:nvPr/>
            </p:nvSpPr>
            <p:spPr>
              <a:xfrm>
                <a:off x="7539038" y="4387850"/>
                <a:ext cx="368300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446" name="Group 240"/>
              <p:cNvGrpSpPr>
                <a:grpSpLocks/>
              </p:cNvGrpSpPr>
              <p:nvPr/>
            </p:nvGrpSpPr>
            <p:grpSpPr bwMode="auto">
              <a:xfrm>
                <a:off x="6054724" y="4645025"/>
                <a:ext cx="2698551" cy="122238"/>
                <a:chOff x="5592726" y="5794744"/>
                <a:chExt cx="2009206" cy="91440"/>
              </a:xfrm>
            </p:grpSpPr>
            <p:cxnSp>
              <p:nvCxnSpPr>
                <p:cNvPr id="1457" name="Straight Connector 1456"/>
                <p:cNvCxnSpPr/>
                <p:nvPr/>
              </p:nvCxnSpPr>
              <p:spPr>
                <a:xfrm>
                  <a:off x="5592726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8" name="Straight Connector 1457"/>
                <p:cNvCxnSpPr/>
                <p:nvPr/>
              </p:nvCxnSpPr>
              <p:spPr>
                <a:xfrm>
                  <a:off x="5960320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9" name="Straight Connector 1458"/>
                <p:cNvCxnSpPr/>
                <p:nvPr/>
              </p:nvCxnSpPr>
              <p:spPr>
                <a:xfrm>
                  <a:off x="6329095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0" name="Straight Connector 1459"/>
                <p:cNvCxnSpPr/>
                <p:nvPr/>
              </p:nvCxnSpPr>
              <p:spPr>
                <a:xfrm>
                  <a:off x="6696689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1" name="Straight Connector 1460"/>
                <p:cNvCxnSpPr/>
                <p:nvPr/>
              </p:nvCxnSpPr>
              <p:spPr>
                <a:xfrm>
                  <a:off x="7065464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2" name="Straight Connector 1461"/>
                <p:cNvCxnSpPr/>
                <p:nvPr/>
              </p:nvCxnSpPr>
              <p:spPr>
                <a:xfrm>
                  <a:off x="7433058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3" name="Straight Connector 1462"/>
                <p:cNvCxnSpPr/>
                <p:nvPr/>
              </p:nvCxnSpPr>
              <p:spPr>
                <a:xfrm>
                  <a:off x="577711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4" name="Straight Connector 1463"/>
                <p:cNvCxnSpPr/>
                <p:nvPr/>
              </p:nvCxnSpPr>
              <p:spPr>
                <a:xfrm>
                  <a:off x="614470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5" name="Straight Connector 1464"/>
                <p:cNvCxnSpPr/>
                <p:nvPr/>
              </p:nvCxnSpPr>
              <p:spPr>
                <a:xfrm>
                  <a:off x="6513483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6" name="Straight Connector 1465"/>
                <p:cNvCxnSpPr/>
                <p:nvPr/>
              </p:nvCxnSpPr>
              <p:spPr>
                <a:xfrm>
                  <a:off x="6881076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7" name="Straight Connector 1466"/>
                <p:cNvCxnSpPr/>
                <p:nvPr/>
              </p:nvCxnSpPr>
              <p:spPr>
                <a:xfrm>
                  <a:off x="724985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8" name="Straight Connector 1467"/>
                <p:cNvCxnSpPr/>
                <p:nvPr/>
              </p:nvCxnSpPr>
              <p:spPr>
                <a:xfrm>
                  <a:off x="760193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9" name="Straight Connector 1468"/>
                <p:cNvCxnSpPr/>
                <p:nvPr/>
              </p:nvCxnSpPr>
              <p:spPr>
                <a:xfrm>
                  <a:off x="586930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0" name="Straight Connector 1469"/>
                <p:cNvCxnSpPr/>
                <p:nvPr/>
              </p:nvCxnSpPr>
              <p:spPr>
                <a:xfrm>
                  <a:off x="623690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1" name="Straight Connector 1470"/>
                <p:cNvCxnSpPr/>
                <p:nvPr/>
              </p:nvCxnSpPr>
              <p:spPr>
                <a:xfrm>
                  <a:off x="6604495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2" name="Straight Connector 1471"/>
                <p:cNvCxnSpPr/>
                <p:nvPr/>
              </p:nvCxnSpPr>
              <p:spPr>
                <a:xfrm>
                  <a:off x="6973270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3" name="Straight Connector 1472"/>
                <p:cNvCxnSpPr/>
                <p:nvPr/>
              </p:nvCxnSpPr>
              <p:spPr>
                <a:xfrm>
                  <a:off x="734086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4" name="Straight Connector 1473"/>
                <p:cNvCxnSpPr/>
                <p:nvPr/>
              </p:nvCxnSpPr>
              <p:spPr>
                <a:xfrm>
                  <a:off x="5684920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5" name="Straight Connector 1474"/>
                <p:cNvCxnSpPr/>
                <p:nvPr/>
              </p:nvCxnSpPr>
              <p:spPr>
                <a:xfrm>
                  <a:off x="605251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6" name="Straight Connector 1475"/>
                <p:cNvCxnSpPr/>
                <p:nvPr/>
              </p:nvCxnSpPr>
              <p:spPr>
                <a:xfrm>
                  <a:off x="6421289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7" name="Straight Connector 1476"/>
                <p:cNvCxnSpPr/>
                <p:nvPr/>
              </p:nvCxnSpPr>
              <p:spPr>
                <a:xfrm>
                  <a:off x="6788883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8" name="Straight Connector 1477"/>
                <p:cNvCxnSpPr/>
                <p:nvPr/>
              </p:nvCxnSpPr>
              <p:spPr>
                <a:xfrm>
                  <a:off x="715765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9" name="Straight Connector 1478"/>
                <p:cNvCxnSpPr/>
                <p:nvPr/>
              </p:nvCxnSpPr>
              <p:spPr>
                <a:xfrm>
                  <a:off x="752525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47" name="TextBox 294"/>
              <p:cNvSpPr txBox="1">
                <a:spLocks noChangeArrowheads="1"/>
              </p:cNvSpPr>
              <p:nvPr/>
            </p:nvSpPr>
            <p:spPr bwMode="auto">
              <a:xfrm>
                <a:off x="6022974" y="4754563"/>
                <a:ext cx="109856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448" name="TextBox 295"/>
              <p:cNvSpPr txBox="1">
                <a:spLocks noChangeArrowheads="1"/>
              </p:cNvSpPr>
              <p:nvPr/>
            </p:nvSpPr>
            <p:spPr bwMode="auto">
              <a:xfrm>
                <a:off x="648493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1449" name="TextBox 296"/>
              <p:cNvSpPr txBox="1">
                <a:spLocks noChangeArrowheads="1"/>
              </p:cNvSpPr>
              <p:nvPr/>
            </p:nvSpPr>
            <p:spPr bwMode="auto">
              <a:xfrm>
                <a:off x="6958012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1450" name="TextBox 297"/>
              <p:cNvSpPr txBox="1">
                <a:spLocks noChangeArrowheads="1"/>
              </p:cNvSpPr>
              <p:nvPr/>
            </p:nvSpPr>
            <p:spPr bwMode="auto">
              <a:xfrm>
                <a:off x="746918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60</a:t>
                </a:r>
              </a:p>
            </p:txBody>
          </p:sp>
          <p:sp>
            <p:nvSpPr>
              <p:cNvPr id="1451" name="TextBox 298"/>
              <p:cNvSpPr txBox="1">
                <a:spLocks noChangeArrowheads="1"/>
              </p:cNvSpPr>
              <p:nvPr/>
            </p:nvSpPr>
            <p:spPr bwMode="auto">
              <a:xfrm>
                <a:off x="793908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80</a:t>
                </a:r>
              </a:p>
            </p:txBody>
          </p:sp>
          <p:cxnSp>
            <p:nvCxnSpPr>
              <p:cNvPr id="1452" name="Straight Connector 1451"/>
              <p:cNvCxnSpPr>
                <a:stCxn id="1438" idx="2"/>
                <a:endCxn id="1438" idx="0"/>
              </p:cNvCxnSpPr>
              <p:nvPr/>
            </p:nvCxnSpPr>
            <p:spPr>
              <a:xfrm flipV="1">
                <a:off x="7412038" y="2854325"/>
                <a:ext cx="0" cy="1792288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3" name="Straight Connector 1452"/>
              <p:cNvCxnSpPr/>
              <p:nvPr/>
            </p:nvCxnSpPr>
            <p:spPr>
              <a:xfrm flipV="1">
                <a:off x="7537450" y="2879725"/>
                <a:ext cx="14288" cy="1766888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4" name="Rectangle 25"/>
              <p:cNvSpPr>
                <a:spLocks noChangeArrowheads="1"/>
              </p:cNvSpPr>
              <p:nvPr/>
            </p:nvSpPr>
            <p:spPr bwMode="auto">
              <a:xfrm rot="16200000">
                <a:off x="4808692" y="3569430"/>
                <a:ext cx="940443" cy="2636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# of Batches</a:t>
                </a:r>
              </a:p>
            </p:txBody>
          </p:sp>
          <p:sp>
            <p:nvSpPr>
              <p:cNvPr id="1455" name="Text Placeholder 10"/>
              <p:cNvSpPr txBox="1">
                <a:spLocks/>
              </p:cNvSpPr>
              <p:nvPr/>
            </p:nvSpPr>
            <p:spPr bwMode="auto">
              <a:xfrm>
                <a:off x="6123299" y="2607798"/>
                <a:ext cx="2879995" cy="203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marL="3175" indent="-3175" algn="l">
                  <a:spcBef>
                    <a:spcPct val="20000"/>
                  </a:spcBef>
                  <a:buFont typeface="Arial" charset="0"/>
                  <a:buNone/>
                  <a:tabLst>
                    <a:tab pos="857250" algn="l"/>
                  </a:tabLst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Capacity: </a:t>
                </a: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U1 </a:t>
                </a: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20-25 kg, U2 45-50 kg</a:t>
                </a:r>
              </a:p>
            </p:txBody>
          </p:sp>
          <p:sp>
            <p:nvSpPr>
              <p:cNvPr id="1456" name="Text Box 103"/>
              <p:cNvSpPr txBox="1">
                <a:spLocks noChangeArrowheads="1"/>
              </p:cNvSpPr>
              <p:nvPr/>
            </p:nvSpPr>
            <p:spPr bwMode="auto">
              <a:xfrm>
                <a:off x="7618679" y="2881107"/>
                <a:ext cx="1016166" cy="451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r>
                  <a:rPr lang="el-GR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</a:t>
                </a:r>
                <a:r>
                  <a:rPr lang="en-US" sz="20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T1</a:t>
                </a:r>
                <a:r>
                  <a:rPr lang="en-US" sz="2000" i="1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 55 </a:t>
                </a:r>
                <a:endPara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→</a:t>
                </a:r>
                <a:r>
                  <a:rPr lang="el-GR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</a:t>
                </a:r>
                <a:r>
                  <a:rPr lang="en-US" sz="20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T1</a:t>
                </a:r>
                <a:r>
                  <a:rPr lang="en-US" sz="2000" i="1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* 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 60</a:t>
                </a:r>
              </a:p>
            </p:txBody>
          </p:sp>
        </p:grpSp>
        <p:sp>
          <p:nvSpPr>
            <p:cNvPr id="1435" name="Rectangle 25"/>
            <p:cNvSpPr>
              <a:spLocks noChangeArrowheads="1"/>
            </p:cNvSpPr>
            <p:nvPr/>
          </p:nvSpPr>
          <p:spPr bwMode="auto">
            <a:xfrm>
              <a:off x="34225905" y="14954715"/>
              <a:ext cx="218435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Amount Produced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94" name="Group 1493"/>
          <p:cNvGrpSpPr/>
          <p:nvPr/>
        </p:nvGrpSpPr>
        <p:grpSpPr>
          <a:xfrm>
            <a:off x="16739681" y="24113555"/>
            <a:ext cx="4796016" cy="2291374"/>
            <a:chOff x="32478368" y="10953849"/>
            <a:chExt cx="4681927" cy="2291374"/>
          </a:xfrm>
        </p:grpSpPr>
        <p:sp>
          <p:nvSpPr>
            <p:cNvPr id="1480" name="Text Box 104"/>
            <p:cNvSpPr txBox="1">
              <a:spLocks noChangeArrowheads="1"/>
            </p:cNvSpPr>
            <p:nvPr/>
          </p:nvSpPr>
          <p:spPr bwMode="auto">
            <a:xfrm>
              <a:off x="33185670" y="11344065"/>
              <a:ext cx="1333432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20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  <a:r>
                <a:rPr lang="en-US" sz="2000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</a:t>
              </a:r>
              <a:r>
                <a:rPr lang="en-US" sz="2000" i="1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40 is </a:t>
              </a:r>
            </a:p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attainable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90" name="Group 1489"/>
            <p:cNvGrpSpPr/>
            <p:nvPr/>
          </p:nvGrpSpPr>
          <p:grpSpPr>
            <a:xfrm>
              <a:off x="32478368" y="10953849"/>
              <a:ext cx="4681927" cy="2291374"/>
              <a:chOff x="32478368" y="10820499"/>
              <a:chExt cx="4681927" cy="2291374"/>
            </a:xfrm>
          </p:grpSpPr>
          <p:grpSp>
            <p:nvGrpSpPr>
              <p:cNvPr id="1485" name="Group 1484"/>
              <p:cNvGrpSpPr/>
              <p:nvPr/>
            </p:nvGrpSpPr>
            <p:grpSpPr>
              <a:xfrm>
                <a:off x="32478368" y="10820499"/>
                <a:ext cx="4681927" cy="2291374"/>
                <a:chOff x="32473055" y="10991262"/>
                <a:chExt cx="4406334" cy="2133530"/>
              </a:xfrm>
            </p:grpSpPr>
            <p:grpSp>
              <p:nvGrpSpPr>
                <p:cNvPr id="1376" name="Group 1375"/>
                <p:cNvGrpSpPr/>
                <p:nvPr/>
              </p:nvGrpSpPr>
              <p:grpSpPr>
                <a:xfrm>
                  <a:off x="32473055" y="10991262"/>
                  <a:ext cx="4406334" cy="2133530"/>
                  <a:chOff x="26803249" y="12952194"/>
                  <a:chExt cx="4027795" cy="1943866"/>
                </a:xfrm>
              </p:grpSpPr>
              <p:grpSp>
                <p:nvGrpSpPr>
                  <p:cNvPr id="1377" name="Group 916"/>
                  <p:cNvGrpSpPr>
                    <a:grpSpLocks noChangeAspect="1"/>
                  </p:cNvGrpSpPr>
                  <p:nvPr/>
                </p:nvGrpSpPr>
                <p:grpSpPr>
                  <a:xfrm>
                    <a:off x="26803249" y="12952194"/>
                    <a:ext cx="4027795" cy="1718028"/>
                    <a:chOff x="335235" y="2831355"/>
                    <a:chExt cx="3390197" cy="1446063"/>
                  </a:xfrm>
                </p:grpSpPr>
                <p:cxnSp>
                  <p:nvCxnSpPr>
                    <p:cNvPr id="1379" name="Straight Connector 1378"/>
                    <p:cNvCxnSpPr/>
                    <p:nvPr/>
                  </p:nvCxnSpPr>
                  <p:spPr>
                    <a:xfrm flipV="1">
                      <a:off x="1930400" y="3117011"/>
                      <a:ext cx="6328" cy="778714"/>
                    </a:xfrm>
                    <a:prstGeom prst="line">
                      <a:avLst/>
                    </a:prstGeom>
                    <a:ln w="28575">
                      <a:solidFill>
                        <a:schemeClr val="accent2">
                          <a:lumMod val="50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80" name="Text Placeholder 10"/>
                    <p:cNvSpPr txBox="1">
                      <a:spLocks/>
                    </p:cNvSpPr>
                    <p:nvPr/>
                  </p:nvSpPr>
                  <p:spPr bwMode="auto">
                    <a:xfrm>
                      <a:off x="835025" y="2831355"/>
                      <a:ext cx="1924313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pPr marL="342900" indent="-342900" algn="l">
                        <a:spcBef>
                          <a:spcPct val="20000"/>
                        </a:spcBef>
                        <a:buFont typeface="Arial" charset="0"/>
                        <a:buNone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Capacity: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U3 30-40kg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81" name="Rectangle 1380"/>
                    <p:cNvSpPr/>
                    <p:nvPr/>
                  </p:nvSpPr>
                  <p:spPr>
                    <a:xfrm>
                      <a:off x="795338" y="3089806"/>
                      <a:ext cx="2710862" cy="83132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0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82" name="Rectangle 1381"/>
                    <p:cNvSpPr/>
                    <p:nvPr/>
                  </p:nvSpPr>
                  <p:spPr>
                    <a:xfrm>
                      <a:off x="1471613" y="3624263"/>
                      <a:ext cx="225425" cy="169862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0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83" name="TextBox 3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96900" y="2958166"/>
                      <a:ext cx="108335" cy="87906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pPr algn="l">
                        <a:tabLst>
                          <a:tab pos="404813" algn="l"/>
                        </a:tabLst>
                      </a:pP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tabLst>
                          <a:tab pos="404813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l">
                        <a:tabLst>
                          <a:tab pos="404813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l">
                        <a:tabLst>
                          <a:tab pos="404813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p:txBody>
                </p:sp>
                <p:grpSp>
                  <p:nvGrpSpPr>
                    <p:cNvPr id="1384" name="Group 2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99719" y="3921099"/>
                      <a:ext cx="2707231" cy="123985"/>
                      <a:chOff x="5609122" y="5795050"/>
                      <a:chExt cx="2191595" cy="100248"/>
                    </a:xfrm>
                  </p:grpSpPr>
                  <p:cxnSp>
                    <p:nvCxnSpPr>
                      <p:cNvPr id="1400" name="Straight Connector 1399"/>
                      <p:cNvCxnSpPr/>
                      <p:nvPr/>
                    </p:nvCxnSpPr>
                    <p:spPr>
                      <a:xfrm>
                        <a:off x="5609122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1" name="Straight Connector 1400"/>
                      <p:cNvCxnSpPr/>
                      <p:nvPr/>
                    </p:nvCxnSpPr>
                    <p:spPr>
                      <a:xfrm>
                        <a:off x="5960275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2" name="Straight Connector 1401"/>
                      <p:cNvCxnSpPr/>
                      <p:nvPr/>
                    </p:nvCxnSpPr>
                    <p:spPr>
                      <a:xfrm>
                        <a:off x="6329108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3" name="Straight Connector 1402"/>
                      <p:cNvCxnSpPr/>
                      <p:nvPr/>
                    </p:nvCxnSpPr>
                    <p:spPr>
                      <a:xfrm>
                        <a:off x="6696657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4" name="Straight Connector 1403"/>
                      <p:cNvCxnSpPr/>
                      <p:nvPr/>
                    </p:nvCxnSpPr>
                    <p:spPr>
                      <a:xfrm>
                        <a:off x="7065491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5" name="Straight Connector 1404"/>
                      <p:cNvCxnSpPr/>
                      <p:nvPr/>
                    </p:nvCxnSpPr>
                    <p:spPr>
                      <a:xfrm>
                        <a:off x="7433040" y="5795050"/>
                        <a:ext cx="0" cy="91134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6" name="Straight Connector 1405"/>
                      <p:cNvCxnSpPr/>
                      <p:nvPr/>
                    </p:nvCxnSpPr>
                    <p:spPr>
                      <a:xfrm>
                        <a:off x="5776500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7" name="Straight Connector 1406"/>
                      <p:cNvCxnSpPr/>
                      <p:nvPr/>
                    </p:nvCxnSpPr>
                    <p:spPr>
                      <a:xfrm>
                        <a:off x="6145334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8" name="Straight Connector 1407"/>
                      <p:cNvCxnSpPr/>
                      <p:nvPr/>
                    </p:nvCxnSpPr>
                    <p:spPr>
                      <a:xfrm>
                        <a:off x="6512883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09" name="Straight Connector 1408"/>
                      <p:cNvCxnSpPr/>
                      <p:nvPr/>
                    </p:nvCxnSpPr>
                    <p:spPr>
                      <a:xfrm>
                        <a:off x="6881716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0" name="Straight Connector 1409"/>
                      <p:cNvCxnSpPr/>
                      <p:nvPr/>
                    </p:nvCxnSpPr>
                    <p:spPr>
                      <a:xfrm>
                        <a:off x="7249265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1" name="Straight Connector 1410"/>
                      <p:cNvCxnSpPr/>
                      <p:nvPr/>
                    </p:nvCxnSpPr>
                    <p:spPr>
                      <a:xfrm>
                        <a:off x="7616813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2" name="Straight Connector 1411"/>
                      <p:cNvCxnSpPr/>
                      <p:nvPr/>
                    </p:nvCxnSpPr>
                    <p:spPr>
                      <a:xfrm>
                        <a:off x="5869030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3" name="Straight Connector 1412"/>
                      <p:cNvCxnSpPr/>
                      <p:nvPr/>
                    </p:nvCxnSpPr>
                    <p:spPr>
                      <a:xfrm>
                        <a:off x="6236578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4" name="Straight Connector 1413"/>
                      <p:cNvCxnSpPr/>
                      <p:nvPr/>
                    </p:nvCxnSpPr>
                    <p:spPr>
                      <a:xfrm>
                        <a:off x="6605413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5" name="Straight Connector 1414"/>
                      <p:cNvCxnSpPr/>
                      <p:nvPr/>
                    </p:nvCxnSpPr>
                    <p:spPr>
                      <a:xfrm>
                        <a:off x="6972961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6" name="Straight Connector 1415"/>
                      <p:cNvCxnSpPr/>
                      <p:nvPr/>
                    </p:nvCxnSpPr>
                    <p:spPr>
                      <a:xfrm>
                        <a:off x="7341795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7" name="Straight Connector 1416"/>
                      <p:cNvCxnSpPr/>
                      <p:nvPr/>
                    </p:nvCxnSpPr>
                    <p:spPr>
                      <a:xfrm>
                        <a:off x="5685256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8" name="Straight Connector 1417"/>
                      <p:cNvCxnSpPr/>
                      <p:nvPr/>
                    </p:nvCxnSpPr>
                    <p:spPr>
                      <a:xfrm>
                        <a:off x="6052804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19" name="Straight Connector 1418"/>
                      <p:cNvCxnSpPr/>
                      <p:nvPr/>
                    </p:nvCxnSpPr>
                    <p:spPr>
                      <a:xfrm>
                        <a:off x="6421638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20" name="Straight Connector 1419"/>
                      <p:cNvCxnSpPr/>
                      <p:nvPr/>
                    </p:nvCxnSpPr>
                    <p:spPr>
                      <a:xfrm>
                        <a:off x="6789186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21" name="Straight Connector 1420"/>
                      <p:cNvCxnSpPr/>
                      <p:nvPr/>
                    </p:nvCxnSpPr>
                    <p:spPr>
                      <a:xfrm>
                        <a:off x="7156735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22" name="Straight Connector 1421"/>
                      <p:cNvCxnSpPr/>
                      <p:nvPr/>
                    </p:nvCxnSpPr>
                    <p:spPr>
                      <a:xfrm>
                        <a:off x="7525569" y="5795050"/>
                        <a:ext cx="0" cy="44925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23" name="Straight Connector 1422"/>
                      <p:cNvCxnSpPr/>
                      <p:nvPr/>
                    </p:nvCxnSpPr>
                    <p:spPr>
                      <a:xfrm>
                        <a:off x="7800717" y="5804165"/>
                        <a:ext cx="0" cy="91133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26" name="Straight Connector 1425"/>
                      <p:cNvCxnSpPr/>
                      <p:nvPr/>
                    </p:nvCxnSpPr>
                    <p:spPr>
                      <a:xfrm>
                        <a:off x="7696492" y="5804165"/>
                        <a:ext cx="0" cy="46208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385" name="TextBox 3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2475" y="4057650"/>
                      <a:ext cx="108335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p:txBody>
                </p:sp>
                <p:sp>
                  <p:nvSpPr>
                    <p:cNvPr id="1386" name="TextBox 3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68400" y="4057650"/>
                      <a:ext cx="216671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p:txBody>
                </p:sp>
                <p:sp>
                  <p:nvSpPr>
                    <p:cNvPr id="1387" name="TextBox 3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22425" y="4057650"/>
                      <a:ext cx="216671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p:txBody>
                </p:sp>
                <p:sp>
                  <p:nvSpPr>
                    <p:cNvPr id="1388" name="TextBox 3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76450" y="4057650"/>
                      <a:ext cx="216671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p:txBody>
                </p:sp>
                <p:sp>
                  <p:nvSpPr>
                    <p:cNvPr id="1389" name="TextBox 3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30475" y="4057650"/>
                      <a:ext cx="216671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p:txBody>
                </p:sp>
                <p:sp>
                  <p:nvSpPr>
                    <p:cNvPr id="1390" name="TextBox 3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46400" y="4057650"/>
                      <a:ext cx="325007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p:txBody>
                </p:sp>
                <p:sp>
                  <p:nvSpPr>
                    <p:cNvPr id="1391" name="TextBox 3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00425" y="4057650"/>
                      <a:ext cx="325007" cy="2197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</a:p>
                  </p:txBody>
                </p:sp>
                <p:sp>
                  <p:nvSpPr>
                    <p:cNvPr id="1394" name="Rectangle 1393"/>
                    <p:cNvSpPr/>
                    <p:nvPr/>
                  </p:nvSpPr>
                  <p:spPr>
                    <a:xfrm>
                      <a:off x="2159000" y="3405188"/>
                      <a:ext cx="450850" cy="169862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0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95" name="Rectangle 1394"/>
                    <p:cNvSpPr/>
                    <p:nvPr/>
                  </p:nvSpPr>
                  <p:spPr>
                    <a:xfrm>
                      <a:off x="2825750" y="3186113"/>
                      <a:ext cx="677863" cy="169862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0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97" name="Rectangle 2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7961" y="3266455"/>
                      <a:ext cx="914553" cy="26000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# of Batches</a:t>
                      </a:r>
                    </a:p>
                  </p:txBody>
                </p:sp>
                <p:cxnSp>
                  <p:nvCxnSpPr>
                    <p:cNvPr id="1398" name="Straight Connector 1397"/>
                    <p:cNvCxnSpPr>
                      <a:endCxn id="1381" idx="0"/>
                    </p:cNvCxnSpPr>
                    <p:nvPr/>
                  </p:nvCxnSpPr>
                  <p:spPr>
                    <a:xfrm flipH="1" flipV="1">
                      <a:off x="2150769" y="3089806"/>
                      <a:ext cx="9819" cy="801158"/>
                    </a:xfrm>
                    <a:prstGeom prst="line">
                      <a:avLst/>
                    </a:prstGeom>
                    <a:ln w="28575">
                      <a:solidFill>
                        <a:schemeClr val="accent2">
                          <a:lumMod val="50000"/>
                        </a:schemeClr>
                      </a:solidFill>
                      <a:prstDash val="sys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99" name="Text Box 10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83193" y="3658241"/>
                      <a:ext cx="1568290" cy="19779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square" lIns="0" tIns="0" rIns="0" bIns="0">
                      <a:spAutoFit/>
                    </a:bodyPr>
                    <a:lstStyle/>
                    <a:p>
                      <a:pPr algn="r"/>
                      <a:r>
                        <a:rPr lang="el-GR" sz="1800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</a:t>
                      </a:r>
                      <a:r>
                        <a:rPr lang="en-US" sz="1800" baseline="-25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T3</a:t>
                      </a:r>
                      <a:r>
                        <a:rPr lang="en-US" sz="1800" i="1" baseline="-25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=50</a:t>
                      </a:r>
                      <a:r>
                        <a:rPr lang="en-US" sz="1800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lang="el-GR" sz="1800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</a:t>
                      </a:r>
                      <a:r>
                        <a:rPr lang="en-US" sz="1800" baseline="-25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T3</a:t>
                      </a:r>
                      <a:r>
                        <a:rPr lang="en-US" sz="1800" i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 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=60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378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8061661" y="14634960"/>
                    <a:ext cx="1879172" cy="2611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/>
                    <a:r>
                      <a:rPr lang="en-US" sz="2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Amount Produced</a:t>
                    </a:r>
                    <a:endParaRPr lang="en-US" sz="20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cxnSp>
              <p:nvCxnSpPr>
                <p:cNvPr id="1482" name="Straight Connector 1481"/>
                <p:cNvCxnSpPr/>
                <p:nvPr/>
              </p:nvCxnSpPr>
              <p:spPr>
                <a:xfrm flipH="1" flipV="1">
                  <a:off x="34249771" y="11345973"/>
                  <a:ext cx="2129" cy="1036528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7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88" name="Straight Arrow Connector 1487"/>
              <p:cNvCxnSpPr/>
              <p:nvPr/>
            </p:nvCxnSpPr>
            <p:spPr>
              <a:xfrm>
                <a:off x="34709100" y="11491415"/>
                <a:ext cx="247650" cy="0"/>
              </a:xfrm>
              <a:prstGeom prst="straightConnector1">
                <a:avLst/>
              </a:prstGeom>
              <a:ln>
                <a:solidFill>
                  <a:schemeClr val="accent2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9" name="Straight Arrow Connector 1488"/>
              <p:cNvCxnSpPr/>
              <p:nvPr/>
            </p:nvCxnSpPr>
            <p:spPr>
              <a:xfrm>
                <a:off x="34709100" y="12096750"/>
                <a:ext cx="247650" cy="0"/>
              </a:xfrm>
              <a:prstGeom prst="straightConnector1">
                <a:avLst/>
              </a:prstGeom>
              <a:ln>
                <a:solidFill>
                  <a:schemeClr val="accent2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8" name="Group 797"/>
          <p:cNvGrpSpPr/>
          <p:nvPr/>
        </p:nvGrpSpPr>
        <p:grpSpPr>
          <a:xfrm>
            <a:off x="12008617" y="24334627"/>
            <a:ext cx="4574984" cy="1734571"/>
            <a:chOff x="15082110" y="28868334"/>
            <a:chExt cx="5337483" cy="1734571"/>
          </a:xfrm>
        </p:grpSpPr>
        <p:grpSp>
          <p:nvGrpSpPr>
            <p:cNvPr id="1265" name="Group 1264"/>
            <p:cNvGrpSpPr>
              <a:grpSpLocks noChangeAspect="1"/>
            </p:cNvGrpSpPr>
            <p:nvPr/>
          </p:nvGrpSpPr>
          <p:grpSpPr>
            <a:xfrm>
              <a:off x="15082110" y="28868334"/>
              <a:ext cx="5337483" cy="1734571"/>
              <a:chOff x="27591754" y="8807702"/>
              <a:chExt cx="3667171" cy="1191755"/>
            </a:xfrm>
          </p:grpSpPr>
          <p:sp>
            <p:nvSpPr>
              <p:cNvPr id="1266" name="Rectangle 235"/>
              <p:cNvSpPr>
                <a:spLocks noChangeArrowheads="1"/>
              </p:cNvSpPr>
              <p:nvPr/>
            </p:nvSpPr>
            <p:spPr bwMode="auto">
              <a:xfrm>
                <a:off x="28066419" y="9218632"/>
                <a:ext cx="639762" cy="228600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T1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67" name="AutoShape 197"/>
              <p:cNvCxnSpPr>
                <a:cxnSpLocks noChangeShapeType="1"/>
                <a:stCxn id="1266" idx="3"/>
                <a:endCxn id="1270" idx="2"/>
              </p:cNvCxnSpPr>
              <p:nvPr/>
            </p:nvCxnSpPr>
            <p:spPr bwMode="auto">
              <a:xfrm>
                <a:off x="28706181" y="9332932"/>
                <a:ext cx="236538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68" name="Rectangle 237"/>
              <p:cNvSpPr>
                <a:spLocks noChangeArrowheads="1"/>
              </p:cNvSpPr>
              <p:nvPr/>
            </p:nvSpPr>
            <p:spPr bwMode="auto">
              <a:xfrm>
                <a:off x="29650740" y="8888663"/>
                <a:ext cx="639762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T2: 40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69" name="AutoShape 196"/>
              <p:cNvCxnSpPr>
                <a:cxnSpLocks noChangeShapeType="1"/>
                <a:stCxn id="1270" idx="0"/>
                <a:endCxn id="1268" idx="1"/>
              </p:cNvCxnSpPr>
              <p:nvPr/>
            </p:nvCxnSpPr>
            <p:spPr bwMode="auto">
              <a:xfrm rot="5400000" flipH="1" flipV="1">
                <a:off x="29254266" y="8824769"/>
                <a:ext cx="218281" cy="574675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70" name="Oval 239"/>
              <p:cNvSpPr>
                <a:spLocks noChangeArrowheads="1"/>
              </p:cNvSpPr>
              <p:nvPr/>
            </p:nvSpPr>
            <p:spPr bwMode="auto">
              <a:xfrm>
                <a:off x="28942719" y="9221246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1" name="Rectangle 240"/>
              <p:cNvSpPr>
                <a:spLocks noChangeArrowheads="1"/>
              </p:cNvSpPr>
              <p:nvPr/>
            </p:nvSpPr>
            <p:spPr bwMode="auto">
              <a:xfrm>
                <a:off x="29660265" y="9499851"/>
                <a:ext cx="639762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T3: 60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72" name="AutoShape 196"/>
              <p:cNvCxnSpPr>
                <a:cxnSpLocks noChangeShapeType="1"/>
                <a:stCxn id="1270" idx="4"/>
                <a:endCxn id="1271" idx="1"/>
              </p:cNvCxnSpPr>
              <p:nvPr/>
            </p:nvCxnSpPr>
            <p:spPr bwMode="auto">
              <a:xfrm rot="16200000" flipH="1">
                <a:off x="29284801" y="9238684"/>
                <a:ext cx="166738" cy="584200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273" name="AutoShape 197"/>
              <p:cNvCxnSpPr>
                <a:cxnSpLocks noChangeShapeType="1"/>
                <a:stCxn id="1268" idx="3"/>
                <a:endCxn id="1287" idx="2"/>
              </p:cNvCxnSpPr>
              <p:nvPr/>
            </p:nvCxnSpPr>
            <p:spPr bwMode="auto">
              <a:xfrm>
                <a:off x="30290506" y="9002965"/>
                <a:ext cx="449263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74" name="Oval 243"/>
              <p:cNvSpPr>
                <a:spLocks noChangeArrowheads="1"/>
              </p:cNvSpPr>
              <p:nvPr/>
            </p:nvSpPr>
            <p:spPr bwMode="auto">
              <a:xfrm>
                <a:off x="30738182" y="9172828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</a:t>
                </a:r>
              </a:p>
            </p:txBody>
          </p:sp>
          <p:cxnSp>
            <p:nvCxnSpPr>
              <p:cNvPr id="1275" name="AutoShape 197"/>
              <p:cNvCxnSpPr>
                <a:cxnSpLocks noChangeShapeType="1"/>
                <a:stCxn id="1271" idx="3"/>
                <a:endCxn id="1276" idx="2"/>
              </p:cNvCxnSpPr>
              <p:nvPr/>
            </p:nvCxnSpPr>
            <p:spPr bwMode="auto">
              <a:xfrm>
                <a:off x="30300031" y="9614154"/>
                <a:ext cx="439738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76" name="Oval 245"/>
              <p:cNvSpPr>
                <a:spLocks noChangeArrowheads="1"/>
              </p:cNvSpPr>
              <p:nvPr/>
            </p:nvSpPr>
            <p:spPr bwMode="auto">
              <a:xfrm>
                <a:off x="30739770" y="9502468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1277" name="Oval 246"/>
              <p:cNvSpPr>
                <a:spLocks noChangeArrowheads="1"/>
              </p:cNvSpPr>
              <p:nvPr/>
            </p:nvSpPr>
            <p:spPr bwMode="auto">
              <a:xfrm>
                <a:off x="27591754" y="9221244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78" name="AutoShape 196"/>
              <p:cNvCxnSpPr>
                <a:cxnSpLocks noChangeShapeType="1"/>
                <a:stCxn id="1277" idx="6"/>
                <a:endCxn id="1266" idx="1"/>
              </p:cNvCxnSpPr>
              <p:nvPr/>
            </p:nvCxnSpPr>
            <p:spPr bwMode="auto">
              <a:xfrm flipV="1">
                <a:off x="27858456" y="9332932"/>
                <a:ext cx="207963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79" name="Text Box 200"/>
              <p:cNvSpPr txBox="1">
                <a:spLocks noChangeArrowheads="1"/>
              </p:cNvSpPr>
              <p:nvPr/>
            </p:nvSpPr>
            <p:spPr bwMode="auto">
              <a:xfrm>
                <a:off x="27620327" y="9006138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S1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0" name="Text Box 200"/>
              <p:cNvSpPr txBox="1">
                <a:spLocks noChangeArrowheads="1"/>
              </p:cNvSpPr>
              <p:nvPr/>
            </p:nvSpPr>
            <p:spPr bwMode="auto">
              <a:xfrm>
                <a:off x="28882390" y="903312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S3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1" name="Text Box 200"/>
              <p:cNvSpPr txBox="1">
                <a:spLocks noChangeArrowheads="1"/>
              </p:cNvSpPr>
              <p:nvPr/>
            </p:nvSpPr>
            <p:spPr bwMode="auto">
              <a:xfrm>
                <a:off x="31060440" y="9193463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S5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2" name="Text Box 200"/>
              <p:cNvSpPr txBox="1">
                <a:spLocks noChangeArrowheads="1"/>
              </p:cNvSpPr>
              <p:nvPr/>
            </p:nvSpPr>
            <p:spPr bwMode="auto">
              <a:xfrm>
                <a:off x="31062026" y="950937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S6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3" name="Rounded Rectangle 253"/>
              <p:cNvSpPr>
                <a:spLocks noChangeArrowheads="1"/>
              </p:cNvSpPr>
              <p:nvPr/>
            </p:nvSpPr>
            <p:spPr bwMode="auto">
              <a:xfrm>
                <a:off x="27988631" y="9101951"/>
                <a:ext cx="762000" cy="461963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4" name="TextBox 255"/>
              <p:cNvSpPr txBox="1">
                <a:spLocks noChangeArrowheads="1"/>
              </p:cNvSpPr>
              <p:nvPr/>
            </p:nvSpPr>
            <p:spPr bwMode="auto">
              <a:xfrm>
                <a:off x="30047617" y="9809142"/>
                <a:ext cx="403465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{U3}</a:t>
                </a:r>
              </a:p>
            </p:txBody>
          </p:sp>
          <p:sp>
            <p:nvSpPr>
              <p:cNvPr id="1285" name="TextBox 256"/>
              <p:cNvSpPr txBox="1">
                <a:spLocks noChangeArrowheads="1"/>
              </p:cNvSpPr>
              <p:nvPr/>
            </p:nvSpPr>
            <p:spPr bwMode="auto">
              <a:xfrm>
                <a:off x="28029906" y="9590629"/>
                <a:ext cx="675868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{U1,U2}</a:t>
                </a:r>
              </a:p>
            </p:txBody>
          </p:sp>
          <p:sp>
            <p:nvSpPr>
              <p:cNvPr id="1286" name="Rounded Rectangle 254"/>
              <p:cNvSpPr>
                <a:spLocks noChangeArrowheads="1"/>
              </p:cNvSpPr>
              <p:nvPr/>
            </p:nvSpPr>
            <p:spPr bwMode="auto">
              <a:xfrm>
                <a:off x="29531677" y="8833101"/>
                <a:ext cx="874713" cy="946150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7" name="Oval 239"/>
              <p:cNvSpPr>
                <a:spLocks noChangeArrowheads="1"/>
              </p:cNvSpPr>
              <p:nvPr/>
            </p:nvSpPr>
            <p:spPr bwMode="auto">
              <a:xfrm>
                <a:off x="30739770" y="8891279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15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88" name="AutoShape 196"/>
              <p:cNvCxnSpPr>
                <a:cxnSpLocks noChangeShapeType="1"/>
                <a:stCxn id="1268" idx="2"/>
                <a:endCxn id="1274" idx="2"/>
              </p:cNvCxnSpPr>
              <p:nvPr/>
            </p:nvCxnSpPr>
            <p:spPr bwMode="auto">
              <a:xfrm rot="16200000" flipH="1">
                <a:off x="30270080" y="8817811"/>
                <a:ext cx="168647" cy="767556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289" name="Text Box 200"/>
              <p:cNvSpPr txBox="1">
                <a:spLocks noChangeArrowheads="1"/>
              </p:cNvSpPr>
              <p:nvPr/>
            </p:nvSpPr>
            <p:spPr bwMode="auto">
              <a:xfrm>
                <a:off x="31063618" y="8924415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S4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90" name="Oval 239"/>
              <p:cNvSpPr>
                <a:spLocks noChangeArrowheads="1"/>
              </p:cNvSpPr>
              <p:nvPr/>
            </p:nvSpPr>
            <p:spPr bwMode="auto">
              <a:xfrm>
                <a:off x="28926844" y="9747501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91" name="AutoShape 196"/>
              <p:cNvCxnSpPr>
                <a:cxnSpLocks noChangeShapeType="1"/>
                <a:stCxn id="1290" idx="6"/>
                <a:endCxn id="1271" idx="2"/>
              </p:cNvCxnSpPr>
              <p:nvPr/>
            </p:nvCxnSpPr>
            <p:spPr bwMode="auto">
              <a:xfrm flipV="1">
                <a:off x="29193544" y="9728454"/>
                <a:ext cx="786607" cy="132134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07" name="Text Box 200"/>
              <p:cNvSpPr txBox="1">
                <a:spLocks noChangeArrowheads="1"/>
              </p:cNvSpPr>
              <p:nvPr/>
            </p:nvSpPr>
            <p:spPr bwMode="auto">
              <a:xfrm>
                <a:off x="28701415" y="978242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S2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08" name="TextBox 278"/>
              <p:cNvSpPr txBox="1">
                <a:spLocks noChangeArrowheads="1"/>
              </p:cNvSpPr>
              <p:nvPr/>
            </p:nvSpPr>
            <p:spPr bwMode="auto">
              <a:xfrm>
                <a:off x="30439728" y="8807702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50%</a:t>
                </a:r>
              </a:p>
            </p:txBody>
          </p:sp>
          <p:sp>
            <p:nvSpPr>
              <p:cNvPr id="1309" name="TextBox 279"/>
              <p:cNvSpPr txBox="1">
                <a:spLocks noChangeArrowheads="1"/>
              </p:cNvSpPr>
              <p:nvPr/>
            </p:nvSpPr>
            <p:spPr bwMode="auto">
              <a:xfrm>
                <a:off x="30408042" y="9107742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50%</a:t>
                </a:r>
              </a:p>
            </p:txBody>
          </p:sp>
          <p:sp>
            <p:nvSpPr>
              <p:cNvPr id="1310" name="TextBox 280"/>
              <p:cNvSpPr txBox="1">
                <a:spLocks noChangeArrowheads="1"/>
              </p:cNvSpPr>
              <p:nvPr/>
            </p:nvSpPr>
            <p:spPr bwMode="auto">
              <a:xfrm>
                <a:off x="29235004" y="9704923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75%</a:t>
                </a:r>
              </a:p>
            </p:txBody>
          </p:sp>
          <p:sp>
            <p:nvSpPr>
              <p:cNvPr id="1311" name="TextBox 281"/>
              <p:cNvSpPr txBox="1">
                <a:spLocks noChangeArrowheads="1"/>
              </p:cNvSpPr>
              <p:nvPr/>
            </p:nvSpPr>
            <p:spPr bwMode="auto">
              <a:xfrm>
                <a:off x="29165155" y="9428418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25%</a:t>
                </a:r>
              </a:p>
            </p:txBody>
          </p:sp>
        </p:grpSp>
        <p:sp>
          <p:nvSpPr>
            <p:cNvPr id="1495" name="Text Box 104"/>
            <p:cNvSpPr txBox="1">
              <a:spLocks noChangeArrowheads="1"/>
            </p:cNvSpPr>
            <p:nvPr/>
          </p:nvSpPr>
          <p:spPr bwMode="auto">
            <a:xfrm>
              <a:off x="18035755" y="29589161"/>
              <a:ext cx="9327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l-GR" sz="18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  <a:r>
                <a:rPr lang="en-US" sz="1800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</a:t>
              </a:r>
              <a:r>
                <a:rPr lang="en-US" sz="1800" i="1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=50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" name="Group 798"/>
          <p:cNvGrpSpPr/>
          <p:nvPr/>
        </p:nvGrpSpPr>
        <p:grpSpPr>
          <a:xfrm>
            <a:off x="12008617" y="29282156"/>
            <a:ext cx="4574984" cy="1734571"/>
            <a:chOff x="26765573" y="11971615"/>
            <a:chExt cx="5337482" cy="1734571"/>
          </a:xfrm>
        </p:grpSpPr>
        <p:grpSp>
          <p:nvGrpSpPr>
            <p:cNvPr id="1344" name="Group 1343"/>
            <p:cNvGrpSpPr>
              <a:grpSpLocks noChangeAspect="1"/>
            </p:cNvGrpSpPr>
            <p:nvPr/>
          </p:nvGrpSpPr>
          <p:grpSpPr>
            <a:xfrm>
              <a:off x="26765573" y="11971615"/>
              <a:ext cx="5337482" cy="1734571"/>
              <a:chOff x="27591752" y="8807702"/>
              <a:chExt cx="3667170" cy="1191755"/>
            </a:xfrm>
          </p:grpSpPr>
          <p:sp>
            <p:nvSpPr>
              <p:cNvPr id="1345" name="Rectangle 235"/>
              <p:cNvSpPr>
                <a:spLocks noChangeArrowheads="1"/>
              </p:cNvSpPr>
              <p:nvPr/>
            </p:nvSpPr>
            <p:spPr bwMode="auto">
              <a:xfrm>
                <a:off x="28066415" y="9240294"/>
                <a:ext cx="639762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T1: 60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46" name="AutoShape 197"/>
              <p:cNvCxnSpPr>
                <a:cxnSpLocks noChangeShapeType="1"/>
                <a:stCxn id="1345" idx="3"/>
                <a:endCxn id="1349" idx="2"/>
              </p:cNvCxnSpPr>
              <p:nvPr/>
            </p:nvCxnSpPr>
            <p:spPr bwMode="auto">
              <a:xfrm>
                <a:off x="28706177" y="9354597"/>
                <a:ext cx="236538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47" name="Rectangle 237"/>
              <p:cNvSpPr>
                <a:spLocks noChangeArrowheads="1"/>
              </p:cNvSpPr>
              <p:nvPr/>
            </p:nvSpPr>
            <p:spPr bwMode="auto">
              <a:xfrm>
                <a:off x="29650740" y="8888663"/>
                <a:ext cx="639762" cy="228600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T2: 40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48" name="AutoShape 196"/>
              <p:cNvCxnSpPr>
                <a:cxnSpLocks noChangeShapeType="1"/>
                <a:stCxn id="1349" idx="0"/>
                <a:endCxn id="1347" idx="1"/>
              </p:cNvCxnSpPr>
              <p:nvPr/>
            </p:nvCxnSpPr>
            <p:spPr bwMode="auto">
              <a:xfrm rot="5400000" flipH="1" flipV="1">
                <a:off x="29243430" y="8835601"/>
                <a:ext cx="239946" cy="574675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49" name="Oval 239"/>
              <p:cNvSpPr>
                <a:spLocks noChangeArrowheads="1"/>
              </p:cNvSpPr>
              <p:nvPr/>
            </p:nvSpPr>
            <p:spPr bwMode="auto">
              <a:xfrm>
                <a:off x="28942715" y="9242911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55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0" name="Rectangle 240"/>
              <p:cNvSpPr>
                <a:spLocks noChangeArrowheads="1"/>
              </p:cNvSpPr>
              <p:nvPr/>
            </p:nvSpPr>
            <p:spPr bwMode="auto">
              <a:xfrm>
                <a:off x="29660265" y="9499851"/>
                <a:ext cx="639762" cy="228600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T3: 60</a:t>
                </a:r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51" name="AutoShape 196"/>
              <p:cNvCxnSpPr>
                <a:cxnSpLocks noChangeShapeType="1"/>
                <a:stCxn id="1349" idx="4"/>
                <a:endCxn id="1350" idx="1"/>
              </p:cNvCxnSpPr>
              <p:nvPr/>
            </p:nvCxnSpPr>
            <p:spPr bwMode="auto">
              <a:xfrm rot="16200000" flipH="1">
                <a:off x="29295629" y="9249516"/>
                <a:ext cx="145073" cy="584200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352" name="AutoShape 197"/>
              <p:cNvCxnSpPr>
                <a:cxnSpLocks noChangeShapeType="1"/>
                <a:stCxn id="1347" idx="3"/>
                <a:endCxn id="1366" idx="2"/>
              </p:cNvCxnSpPr>
              <p:nvPr/>
            </p:nvCxnSpPr>
            <p:spPr bwMode="auto">
              <a:xfrm>
                <a:off x="30290502" y="9002965"/>
                <a:ext cx="449263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53" name="Oval 243"/>
              <p:cNvSpPr>
                <a:spLocks noChangeArrowheads="1"/>
              </p:cNvSpPr>
              <p:nvPr/>
            </p:nvSpPr>
            <p:spPr bwMode="auto">
              <a:xfrm>
                <a:off x="30738177" y="9194492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</a:t>
                </a:r>
              </a:p>
            </p:txBody>
          </p:sp>
          <p:cxnSp>
            <p:nvCxnSpPr>
              <p:cNvPr id="1354" name="AutoShape 197"/>
              <p:cNvCxnSpPr>
                <a:cxnSpLocks noChangeShapeType="1"/>
                <a:stCxn id="1350" idx="3"/>
                <a:endCxn id="1355" idx="2"/>
              </p:cNvCxnSpPr>
              <p:nvPr/>
            </p:nvCxnSpPr>
            <p:spPr bwMode="auto">
              <a:xfrm>
                <a:off x="30300027" y="9614154"/>
                <a:ext cx="439738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55" name="Oval 245"/>
              <p:cNvSpPr>
                <a:spLocks noChangeArrowheads="1"/>
              </p:cNvSpPr>
              <p:nvPr/>
            </p:nvSpPr>
            <p:spPr bwMode="auto">
              <a:xfrm>
                <a:off x="30739765" y="9502468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1356" name="Oval 246"/>
              <p:cNvSpPr>
                <a:spLocks noChangeArrowheads="1"/>
              </p:cNvSpPr>
              <p:nvPr/>
            </p:nvSpPr>
            <p:spPr bwMode="auto">
              <a:xfrm>
                <a:off x="27591752" y="9242911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endPara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57" name="AutoShape 196"/>
              <p:cNvCxnSpPr>
                <a:cxnSpLocks noChangeShapeType="1"/>
                <a:stCxn id="1356" idx="6"/>
                <a:endCxn id="1345" idx="1"/>
              </p:cNvCxnSpPr>
              <p:nvPr/>
            </p:nvCxnSpPr>
            <p:spPr bwMode="auto">
              <a:xfrm flipV="1">
                <a:off x="27858452" y="9354597"/>
                <a:ext cx="207963" cy="1399"/>
              </a:xfrm>
              <a:prstGeom prst="straightConnector1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58" name="Text Box 200"/>
              <p:cNvSpPr txBox="1">
                <a:spLocks noChangeArrowheads="1"/>
              </p:cNvSpPr>
              <p:nvPr/>
            </p:nvSpPr>
            <p:spPr bwMode="auto">
              <a:xfrm>
                <a:off x="27620327" y="9006138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S1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9" name="Text Box 200"/>
              <p:cNvSpPr txBox="1">
                <a:spLocks noChangeArrowheads="1"/>
              </p:cNvSpPr>
              <p:nvPr/>
            </p:nvSpPr>
            <p:spPr bwMode="auto">
              <a:xfrm>
                <a:off x="28882390" y="903312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S3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0" name="Text Box 200"/>
              <p:cNvSpPr txBox="1">
                <a:spLocks noChangeArrowheads="1"/>
              </p:cNvSpPr>
              <p:nvPr/>
            </p:nvSpPr>
            <p:spPr bwMode="auto">
              <a:xfrm>
                <a:off x="31060440" y="9193463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S5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1" name="Text Box 200"/>
              <p:cNvSpPr txBox="1">
                <a:spLocks noChangeArrowheads="1"/>
              </p:cNvSpPr>
              <p:nvPr/>
            </p:nvSpPr>
            <p:spPr bwMode="auto">
              <a:xfrm>
                <a:off x="31062027" y="950937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S6</a:t>
                </a:r>
                <a:endPara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2" name="Rounded Rectangle 253"/>
              <p:cNvSpPr>
                <a:spLocks noChangeArrowheads="1"/>
              </p:cNvSpPr>
              <p:nvPr/>
            </p:nvSpPr>
            <p:spPr bwMode="auto">
              <a:xfrm>
                <a:off x="27988627" y="9123613"/>
                <a:ext cx="762000" cy="461963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3" name="TextBox 255"/>
              <p:cNvSpPr txBox="1">
                <a:spLocks noChangeArrowheads="1"/>
              </p:cNvSpPr>
              <p:nvPr/>
            </p:nvSpPr>
            <p:spPr bwMode="auto">
              <a:xfrm>
                <a:off x="30047614" y="9809142"/>
                <a:ext cx="403465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{U3}</a:t>
                </a:r>
              </a:p>
            </p:txBody>
          </p:sp>
          <p:sp>
            <p:nvSpPr>
              <p:cNvPr id="1364" name="TextBox 256"/>
              <p:cNvSpPr txBox="1">
                <a:spLocks noChangeArrowheads="1"/>
              </p:cNvSpPr>
              <p:nvPr/>
            </p:nvSpPr>
            <p:spPr bwMode="auto">
              <a:xfrm>
                <a:off x="28029901" y="9612291"/>
                <a:ext cx="675868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{U1,U2}</a:t>
                </a:r>
              </a:p>
            </p:txBody>
          </p:sp>
          <p:sp>
            <p:nvSpPr>
              <p:cNvPr id="1365" name="Rounded Rectangle 254"/>
              <p:cNvSpPr>
                <a:spLocks noChangeArrowheads="1"/>
              </p:cNvSpPr>
              <p:nvPr/>
            </p:nvSpPr>
            <p:spPr bwMode="auto">
              <a:xfrm>
                <a:off x="29531677" y="8833101"/>
                <a:ext cx="874713" cy="946150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6" name="Oval 239"/>
              <p:cNvSpPr>
                <a:spLocks noChangeArrowheads="1"/>
              </p:cNvSpPr>
              <p:nvPr/>
            </p:nvSpPr>
            <p:spPr bwMode="auto">
              <a:xfrm>
                <a:off x="30739765" y="8891279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lIns="0" rIns="0" anchor="ctr" anchorCtr="1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15</a:t>
                </a:r>
              </a:p>
            </p:txBody>
          </p:sp>
          <p:cxnSp>
            <p:nvCxnSpPr>
              <p:cNvPr id="1367" name="AutoShape 196"/>
              <p:cNvCxnSpPr>
                <a:cxnSpLocks noChangeShapeType="1"/>
                <a:stCxn id="1347" idx="2"/>
                <a:endCxn id="1353" idx="2"/>
              </p:cNvCxnSpPr>
              <p:nvPr/>
            </p:nvCxnSpPr>
            <p:spPr bwMode="auto">
              <a:xfrm rot="16200000" flipH="1">
                <a:off x="30259243" y="8828643"/>
                <a:ext cx="190312" cy="767556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68" name="Text Box 200"/>
              <p:cNvSpPr txBox="1">
                <a:spLocks noChangeArrowheads="1"/>
              </p:cNvSpPr>
              <p:nvPr/>
            </p:nvSpPr>
            <p:spPr bwMode="auto">
              <a:xfrm>
                <a:off x="31063615" y="8924415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S4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9" name="Oval 239"/>
              <p:cNvSpPr>
                <a:spLocks noChangeArrowheads="1"/>
              </p:cNvSpPr>
              <p:nvPr/>
            </p:nvSpPr>
            <p:spPr bwMode="auto">
              <a:xfrm>
                <a:off x="28926840" y="9769167"/>
                <a:ext cx="266700" cy="22616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pPr eaLnBrk="0" hangingPunct="0"/>
                <a:endPara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70" name="AutoShape 196"/>
              <p:cNvCxnSpPr>
                <a:cxnSpLocks noChangeShapeType="1"/>
                <a:stCxn id="1369" idx="6"/>
                <a:endCxn id="1350" idx="2"/>
              </p:cNvCxnSpPr>
              <p:nvPr/>
            </p:nvCxnSpPr>
            <p:spPr bwMode="auto">
              <a:xfrm flipV="1">
                <a:off x="29193540" y="9728454"/>
                <a:ext cx="786606" cy="153798"/>
              </a:xfrm>
              <a:prstGeom prst="bentConnector2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371" name="Text Box 200"/>
              <p:cNvSpPr txBox="1">
                <a:spLocks noChangeArrowheads="1"/>
              </p:cNvSpPr>
              <p:nvPr/>
            </p:nvSpPr>
            <p:spPr bwMode="auto">
              <a:xfrm>
                <a:off x="28701413" y="9782426"/>
                <a:ext cx="195307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S2</a:t>
                </a:r>
                <a:endPara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72" name="TextBox 278"/>
              <p:cNvSpPr txBox="1">
                <a:spLocks noChangeArrowheads="1"/>
              </p:cNvSpPr>
              <p:nvPr/>
            </p:nvSpPr>
            <p:spPr bwMode="auto">
              <a:xfrm>
                <a:off x="30401813" y="8807702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50%</a:t>
                </a:r>
              </a:p>
            </p:txBody>
          </p:sp>
          <p:sp>
            <p:nvSpPr>
              <p:cNvPr id="1373" name="TextBox 279"/>
              <p:cNvSpPr txBox="1">
                <a:spLocks noChangeArrowheads="1"/>
              </p:cNvSpPr>
              <p:nvPr/>
            </p:nvSpPr>
            <p:spPr bwMode="auto">
              <a:xfrm>
                <a:off x="30420675" y="9107740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50%</a:t>
                </a:r>
              </a:p>
            </p:txBody>
          </p:sp>
          <p:sp>
            <p:nvSpPr>
              <p:cNvPr id="1374" name="TextBox 280"/>
              <p:cNvSpPr txBox="1">
                <a:spLocks noChangeArrowheads="1"/>
              </p:cNvSpPr>
              <p:nvPr/>
            </p:nvSpPr>
            <p:spPr bwMode="auto">
              <a:xfrm>
                <a:off x="29272913" y="9715753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75%</a:t>
                </a:r>
              </a:p>
            </p:txBody>
          </p:sp>
          <p:sp>
            <p:nvSpPr>
              <p:cNvPr id="1375" name="TextBox 281"/>
              <p:cNvSpPr txBox="1">
                <a:spLocks noChangeArrowheads="1"/>
              </p:cNvSpPr>
              <p:nvPr/>
            </p:nvSpPr>
            <p:spPr bwMode="auto">
              <a:xfrm>
                <a:off x="29165151" y="9428418"/>
                <a:ext cx="339219" cy="190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25%</a:t>
                </a:r>
              </a:p>
            </p:txBody>
          </p:sp>
        </p:grpSp>
        <p:sp>
          <p:nvSpPr>
            <p:cNvPr id="1496" name="Text Box 103"/>
            <p:cNvSpPr txBox="1">
              <a:spLocks noChangeArrowheads="1"/>
            </p:cNvSpPr>
            <p:nvPr/>
          </p:nvSpPr>
          <p:spPr bwMode="auto">
            <a:xfrm>
              <a:off x="27472460" y="12044571"/>
              <a:ext cx="9855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20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  <a:r>
                <a:rPr lang="en-US" sz="2000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</a:t>
              </a:r>
              <a:r>
                <a:rPr lang="en-US" sz="2000" i="1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55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36" name="Group 1535"/>
          <p:cNvGrpSpPr>
            <a:grpSpLocks/>
          </p:cNvGrpSpPr>
          <p:nvPr/>
        </p:nvGrpSpPr>
        <p:grpSpPr>
          <a:xfrm>
            <a:off x="23270580" y="8701339"/>
            <a:ext cx="8367786" cy="1702303"/>
            <a:chOff x="27071244" y="20171362"/>
            <a:chExt cx="6644887" cy="1158687"/>
          </a:xfrm>
        </p:grpSpPr>
        <p:sp>
          <p:nvSpPr>
            <p:cNvPr id="1497" name="Text Box 200"/>
            <p:cNvSpPr txBox="1">
              <a:spLocks noChangeArrowheads="1"/>
            </p:cNvSpPr>
            <p:nvPr/>
          </p:nvSpPr>
          <p:spPr bwMode="auto">
            <a:xfrm>
              <a:off x="27700037" y="20186628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1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98" name="Rectangle 2"/>
            <p:cNvSpPr>
              <a:spLocks noChangeArrowheads="1"/>
            </p:cNvSpPr>
            <p:nvPr/>
          </p:nvSpPr>
          <p:spPr bwMode="auto">
            <a:xfrm>
              <a:off x="28254075" y="20377736"/>
              <a:ext cx="731837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</a:t>
              </a:r>
            </a:p>
          </p:txBody>
        </p:sp>
        <p:sp>
          <p:nvSpPr>
            <p:cNvPr id="1499" name="Rectangle 3"/>
            <p:cNvSpPr>
              <a:spLocks noChangeArrowheads="1"/>
            </p:cNvSpPr>
            <p:nvPr/>
          </p:nvSpPr>
          <p:spPr bwMode="auto">
            <a:xfrm>
              <a:off x="299193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</a:t>
              </a:r>
            </a:p>
          </p:txBody>
        </p:sp>
        <p:sp>
          <p:nvSpPr>
            <p:cNvPr id="1500" name="Oval 4"/>
            <p:cNvSpPr>
              <a:spLocks noChangeArrowheads="1"/>
            </p:cNvSpPr>
            <p:nvPr/>
          </p:nvSpPr>
          <p:spPr bwMode="auto">
            <a:xfrm>
              <a:off x="27669878" y="20382088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01" name="Oval 5"/>
            <p:cNvSpPr>
              <a:spLocks noChangeArrowheads="1"/>
            </p:cNvSpPr>
            <p:nvPr/>
          </p:nvSpPr>
          <p:spPr bwMode="auto">
            <a:xfrm>
              <a:off x="29295477" y="20382088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02" name="Oval 6"/>
            <p:cNvSpPr>
              <a:spLocks noChangeArrowheads="1"/>
            </p:cNvSpPr>
            <p:nvPr/>
          </p:nvSpPr>
          <p:spPr bwMode="auto">
            <a:xfrm>
              <a:off x="31065540" y="20382088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03" name="AutoShape 196"/>
            <p:cNvCxnSpPr>
              <a:cxnSpLocks noChangeShapeType="1"/>
              <a:stCxn id="1500" idx="6"/>
              <a:endCxn id="1498" idx="1"/>
            </p:cNvCxnSpPr>
            <p:nvPr/>
          </p:nvCxnSpPr>
          <p:spPr bwMode="auto">
            <a:xfrm flipV="1">
              <a:off x="27931284" y="20492007"/>
              <a:ext cx="322794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</p:spPr>
        </p:cxnSp>
        <p:cxnSp>
          <p:nvCxnSpPr>
            <p:cNvPr id="1504" name="AutoShape 197"/>
            <p:cNvCxnSpPr>
              <a:cxnSpLocks noChangeShapeType="1"/>
              <a:stCxn id="1498" idx="3"/>
              <a:endCxn id="1501" idx="2"/>
            </p:cNvCxnSpPr>
            <p:nvPr/>
          </p:nvCxnSpPr>
          <p:spPr bwMode="auto">
            <a:xfrm>
              <a:off x="28985915" y="20492007"/>
              <a:ext cx="309562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</p:spPr>
        </p:cxnSp>
        <p:cxnSp>
          <p:nvCxnSpPr>
            <p:cNvPr id="1505" name="AutoShape 198"/>
            <p:cNvCxnSpPr>
              <a:cxnSpLocks noChangeShapeType="1"/>
              <a:stCxn id="1501" idx="6"/>
              <a:endCxn id="1499" idx="1"/>
            </p:cNvCxnSpPr>
            <p:nvPr/>
          </p:nvCxnSpPr>
          <p:spPr bwMode="auto">
            <a:xfrm flipV="1">
              <a:off x="29556884" y="20492007"/>
              <a:ext cx="362482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</p:spPr>
        </p:cxnSp>
        <p:cxnSp>
          <p:nvCxnSpPr>
            <p:cNvPr id="1506" name="AutoShape 199"/>
            <p:cNvCxnSpPr>
              <a:cxnSpLocks noChangeShapeType="1"/>
              <a:stCxn id="1499" idx="3"/>
              <a:endCxn id="1502" idx="2"/>
            </p:cNvCxnSpPr>
            <p:nvPr/>
          </p:nvCxnSpPr>
          <p:spPr bwMode="auto">
            <a:xfrm>
              <a:off x="30651203" y="20492007"/>
              <a:ext cx="414337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</p:spPr>
        </p:cxnSp>
        <p:sp>
          <p:nvSpPr>
            <p:cNvPr id="1507" name="Text Box 201"/>
            <p:cNvSpPr txBox="1">
              <a:spLocks noChangeArrowheads="1"/>
            </p:cNvSpPr>
            <p:nvPr/>
          </p:nvSpPr>
          <p:spPr bwMode="auto">
            <a:xfrm>
              <a:off x="29325637" y="201713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S2</a:t>
              </a:r>
            </a:p>
          </p:txBody>
        </p:sp>
        <p:sp>
          <p:nvSpPr>
            <p:cNvPr id="1508" name="Text Box 202"/>
            <p:cNvSpPr txBox="1">
              <a:spLocks noChangeArrowheads="1"/>
            </p:cNvSpPr>
            <p:nvPr/>
          </p:nvSpPr>
          <p:spPr bwMode="auto">
            <a:xfrm>
              <a:off x="31086175" y="20190407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S3</a:t>
              </a:r>
            </a:p>
          </p:txBody>
        </p:sp>
        <p:sp>
          <p:nvSpPr>
            <p:cNvPr id="1509" name="Rectangle 13"/>
            <p:cNvSpPr>
              <a:spLocks noChangeArrowheads="1"/>
            </p:cNvSpPr>
            <p:nvPr/>
          </p:nvSpPr>
          <p:spPr bwMode="auto">
            <a:xfrm>
              <a:off x="316592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</a:t>
              </a:r>
            </a:p>
          </p:txBody>
        </p:sp>
        <p:sp>
          <p:nvSpPr>
            <p:cNvPr id="1510" name="Oval 14"/>
            <p:cNvSpPr>
              <a:spLocks noChangeArrowheads="1"/>
            </p:cNvSpPr>
            <p:nvPr/>
          </p:nvSpPr>
          <p:spPr bwMode="auto">
            <a:xfrm>
              <a:off x="32805441" y="20382088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1" name="AutoShape 198"/>
            <p:cNvCxnSpPr>
              <a:cxnSpLocks noChangeShapeType="1"/>
              <a:stCxn id="1502" idx="6"/>
              <a:endCxn id="1509" idx="1"/>
            </p:cNvCxnSpPr>
            <p:nvPr/>
          </p:nvCxnSpPr>
          <p:spPr bwMode="auto">
            <a:xfrm flipV="1">
              <a:off x="31326946" y="20492007"/>
              <a:ext cx="332320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</p:spPr>
        </p:cxnSp>
        <p:cxnSp>
          <p:nvCxnSpPr>
            <p:cNvPr id="1512" name="AutoShape 199"/>
            <p:cNvCxnSpPr>
              <a:cxnSpLocks noChangeShapeType="1"/>
              <a:stCxn id="1509" idx="3"/>
              <a:endCxn id="1510" idx="2"/>
            </p:cNvCxnSpPr>
            <p:nvPr/>
          </p:nvCxnSpPr>
          <p:spPr bwMode="auto">
            <a:xfrm>
              <a:off x="32391104" y="20492007"/>
              <a:ext cx="414337" cy="2112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513" name="Text Box 202"/>
            <p:cNvSpPr txBox="1">
              <a:spLocks noChangeArrowheads="1"/>
            </p:cNvSpPr>
            <p:nvPr/>
          </p:nvSpPr>
          <p:spPr bwMode="auto">
            <a:xfrm>
              <a:off x="32835600" y="2018088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</a:p>
          </p:txBody>
        </p:sp>
        <p:sp>
          <p:nvSpPr>
            <p:cNvPr id="1514" name="TextBox 20"/>
            <p:cNvSpPr txBox="1">
              <a:spLocks noChangeArrowheads="1"/>
            </p:cNvSpPr>
            <p:nvPr/>
          </p:nvSpPr>
          <p:spPr bwMode="auto">
            <a:xfrm>
              <a:off x="32439089" y="20325315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515" name="TextBox 21"/>
            <p:cNvSpPr txBox="1">
              <a:spLocks noChangeArrowheads="1"/>
            </p:cNvSpPr>
            <p:nvPr/>
          </p:nvSpPr>
          <p:spPr bwMode="auto">
            <a:xfrm>
              <a:off x="32067250" y="206841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516" name="Rectangle 26"/>
            <p:cNvSpPr>
              <a:spLocks noChangeArrowheads="1"/>
            </p:cNvSpPr>
            <p:nvPr/>
          </p:nvSpPr>
          <p:spPr bwMode="auto">
            <a:xfrm>
              <a:off x="29319287" y="20833348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T4</a:t>
              </a:r>
            </a:p>
          </p:txBody>
        </p:sp>
        <p:sp>
          <p:nvSpPr>
            <p:cNvPr id="1517" name="Oval 27"/>
            <p:cNvSpPr>
              <a:spLocks noChangeArrowheads="1"/>
            </p:cNvSpPr>
            <p:nvPr/>
          </p:nvSpPr>
          <p:spPr bwMode="auto">
            <a:xfrm>
              <a:off x="30876628" y="20837700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8" name="AutoShape 198"/>
            <p:cNvCxnSpPr>
              <a:cxnSpLocks noChangeShapeType="1"/>
              <a:stCxn id="1500" idx="4"/>
              <a:endCxn id="1516" idx="1"/>
            </p:cNvCxnSpPr>
            <p:nvPr/>
          </p:nvCxnSpPr>
          <p:spPr bwMode="auto">
            <a:xfrm rot="16200000" flipH="1">
              <a:off x="28389201" y="20017529"/>
              <a:ext cx="341469" cy="1518709"/>
            </a:xfrm>
            <a:prstGeom prst="bentConnector2">
              <a:avLst/>
            </a:prstGeom>
            <a:noFill/>
            <a:ln w="38100">
              <a:solidFill>
                <a:schemeClr val="accent1"/>
              </a:solidFill>
              <a:round/>
              <a:headEnd type="triangle" w="med" len="med"/>
              <a:tailEnd/>
            </a:ln>
          </p:spPr>
        </p:cxnSp>
        <p:cxnSp>
          <p:nvCxnSpPr>
            <p:cNvPr id="1519" name="AutoShape 199"/>
            <p:cNvCxnSpPr>
              <a:cxnSpLocks noChangeShapeType="1"/>
              <a:stCxn id="1516" idx="3"/>
              <a:endCxn id="1517" idx="2"/>
            </p:cNvCxnSpPr>
            <p:nvPr/>
          </p:nvCxnSpPr>
          <p:spPr bwMode="auto">
            <a:xfrm>
              <a:off x="30051128" y="20947618"/>
              <a:ext cx="825500" cy="2112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round/>
              <a:headEnd type="triangle" w="med" len="med"/>
              <a:tailEnd/>
            </a:ln>
          </p:spPr>
        </p:cxnSp>
        <p:sp>
          <p:nvSpPr>
            <p:cNvPr id="1520" name="Text Box 202"/>
            <p:cNvSpPr txBox="1">
              <a:spLocks noChangeArrowheads="1"/>
            </p:cNvSpPr>
            <p:nvPr/>
          </p:nvSpPr>
          <p:spPr bwMode="auto">
            <a:xfrm>
              <a:off x="30886729" y="210719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S5</a:t>
              </a:r>
            </a:p>
          </p:txBody>
        </p:sp>
        <p:cxnSp>
          <p:nvCxnSpPr>
            <p:cNvPr id="1521" name="AutoShape 199"/>
            <p:cNvCxnSpPr>
              <a:cxnSpLocks noChangeShapeType="1"/>
              <a:stCxn id="1517" idx="6"/>
              <a:endCxn id="1509" idx="2"/>
            </p:cNvCxnSpPr>
            <p:nvPr/>
          </p:nvCxnSpPr>
          <p:spPr bwMode="auto">
            <a:xfrm flipV="1">
              <a:off x="31138034" y="20606306"/>
              <a:ext cx="887151" cy="343424"/>
            </a:xfrm>
            <a:prstGeom prst="bentConnector2">
              <a:avLst/>
            </a:prstGeom>
            <a:noFill/>
            <a:ln w="38100">
              <a:solidFill>
                <a:schemeClr val="accent1"/>
              </a:solidFill>
              <a:round/>
              <a:headEnd type="triangle" w="med" len="med"/>
              <a:tailEnd/>
            </a:ln>
          </p:spPr>
        </p:cxnSp>
        <p:cxnSp>
          <p:nvCxnSpPr>
            <p:cNvPr id="1522" name="AutoShape 198"/>
            <p:cNvCxnSpPr>
              <a:cxnSpLocks noChangeShapeType="1"/>
              <a:stCxn id="1516" idx="2"/>
              <a:endCxn id="1528" idx="6"/>
            </p:cNvCxnSpPr>
            <p:nvPr/>
          </p:nvCxnSpPr>
          <p:spPr bwMode="auto">
            <a:xfrm rot="5400000">
              <a:off x="29207240" y="20740045"/>
              <a:ext cx="156099" cy="799838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sp>
          <p:nvSpPr>
            <p:cNvPr id="1523" name="TextBox 182"/>
            <p:cNvSpPr txBox="1">
              <a:spLocks noChangeArrowheads="1"/>
            </p:cNvSpPr>
            <p:nvPr/>
          </p:nvSpPr>
          <p:spPr bwMode="auto">
            <a:xfrm>
              <a:off x="28912887" y="210524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20%</a:t>
              </a:r>
            </a:p>
          </p:txBody>
        </p:sp>
        <p:sp>
          <p:nvSpPr>
            <p:cNvPr id="1524" name="TextBox 183"/>
            <p:cNvSpPr txBox="1">
              <a:spLocks noChangeArrowheads="1"/>
            </p:cNvSpPr>
            <p:nvPr/>
          </p:nvSpPr>
          <p:spPr bwMode="auto">
            <a:xfrm>
              <a:off x="30374975" y="207603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80%</a:t>
              </a:r>
            </a:p>
          </p:txBody>
        </p:sp>
        <p:grpSp>
          <p:nvGrpSpPr>
            <p:cNvPr id="1525" name="Group 346"/>
            <p:cNvGrpSpPr>
              <a:grpSpLocks/>
            </p:cNvGrpSpPr>
            <p:nvPr/>
          </p:nvGrpSpPr>
          <p:grpSpPr bwMode="auto">
            <a:xfrm>
              <a:off x="31522737" y="20826998"/>
              <a:ext cx="85725" cy="228600"/>
              <a:chOff x="2283688" y="4199668"/>
              <a:chExt cx="85593" cy="227862"/>
            </a:xfrm>
          </p:grpSpPr>
          <p:cxnSp>
            <p:nvCxnSpPr>
              <p:cNvPr id="1526" name="Straight Connector 347"/>
              <p:cNvCxnSpPr>
                <a:cxnSpLocks noChangeShapeType="1"/>
              </p:cNvCxnSpPr>
              <p:nvPr/>
            </p:nvCxnSpPr>
            <p:spPr bwMode="auto">
              <a:xfrm rot="5400000">
                <a:off x="2182143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accent1"/>
                </a:solidFill>
                <a:round/>
                <a:headEnd/>
                <a:tailEnd/>
              </a:ln>
            </p:spPr>
          </p:cxnSp>
          <p:cxnSp>
            <p:nvCxnSpPr>
              <p:cNvPr id="1527" name="Straight Connector 348"/>
              <p:cNvCxnSpPr>
                <a:cxnSpLocks noChangeShapeType="1"/>
              </p:cNvCxnSpPr>
              <p:nvPr/>
            </p:nvCxnSpPr>
            <p:spPr bwMode="auto">
              <a:xfrm rot="5400000">
                <a:off x="2242965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accent1"/>
                </a:solidFill>
                <a:round/>
                <a:headEnd/>
                <a:tailEnd/>
              </a:ln>
            </p:spPr>
          </p:cxnSp>
        </p:grpSp>
        <p:sp>
          <p:nvSpPr>
            <p:cNvPr id="1528" name="Oval 222"/>
            <p:cNvSpPr>
              <a:spLocks noChangeArrowheads="1"/>
            </p:cNvSpPr>
            <p:nvPr/>
          </p:nvSpPr>
          <p:spPr bwMode="auto">
            <a:xfrm>
              <a:off x="28623965" y="2110598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29" name="Text Box 202"/>
            <p:cNvSpPr txBox="1">
              <a:spLocks noChangeArrowheads="1"/>
            </p:cNvSpPr>
            <p:nvPr/>
          </p:nvSpPr>
          <p:spPr bwMode="auto">
            <a:xfrm>
              <a:off x="28401712" y="21109136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S6</a:t>
              </a:r>
            </a:p>
          </p:txBody>
        </p:sp>
        <p:sp>
          <p:nvSpPr>
            <p:cNvPr id="1530" name="TextBox 182"/>
            <p:cNvSpPr txBox="1">
              <a:spLocks noChangeArrowheads="1"/>
            </p:cNvSpPr>
            <p:nvPr/>
          </p:nvSpPr>
          <p:spPr bwMode="auto">
            <a:xfrm>
              <a:off x="28444575" y="20207866"/>
              <a:ext cx="427711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55-90</a:t>
              </a:r>
            </a:p>
          </p:txBody>
        </p:sp>
        <p:sp>
          <p:nvSpPr>
            <p:cNvPr id="1531" name="TextBox 182"/>
            <p:cNvSpPr txBox="1">
              <a:spLocks noChangeArrowheads="1"/>
            </p:cNvSpPr>
            <p:nvPr/>
          </p:nvSpPr>
          <p:spPr bwMode="auto">
            <a:xfrm>
              <a:off x="30081287" y="20201516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532" name="TextBox 182"/>
            <p:cNvSpPr txBox="1">
              <a:spLocks noChangeArrowheads="1"/>
            </p:cNvSpPr>
            <p:nvPr/>
          </p:nvSpPr>
          <p:spPr bwMode="auto">
            <a:xfrm>
              <a:off x="31800550" y="20204690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533" name="TextBox 182"/>
            <p:cNvSpPr txBox="1">
              <a:spLocks noChangeArrowheads="1"/>
            </p:cNvSpPr>
            <p:nvPr/>
          </p:nvSpPr>
          <p:spPr bwMode="auto">
            <a:xfrm>
              <a:off x="29478037" y="20658715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534" name="Text Box 41"/>
            <p:cNvSpPr txBox="1">
              <a:spLocks noChangeArrowheads="1"/>
            </p:cNvSpPr>
            <p:nvPr/>
          </p:nvSpPr>
          <p:spPr bwMode="auto">
            <a:xfrm>
              <a:off x="27071244" y="20390429"/>
              <a:ext cx="565190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ζ</a:t>
              </a:r>
              <a:r>
                <a: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r>
                <a:rPr lang="en-US" sz="1800" i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45</a:t>
              </a:r>
            </a:p>
          </p:txBody>
        </p:sp>
        <p:sp>
          <p:nvSpPr>
            <p:cNvPr id="1535" name="Text Box 147"/>
            <p:cNvSpPr txBox="1">
              <a:spLocks noChangeArrowheads="1"/>
            </p:cNvSpPr>
            <p:nvPr/>
          </p:nvSpPr>
          <p:spPr bwMode="auto">
            <a:xfrm>
              <a:off x="33122937" y="20369791"/>
              <a:ext cx="593194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φ</a:t>
              </a:r>
              <a:r>
                <a: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  <a:r>
                <a:rPr lang="en-US" sz="18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50</a:t>
              </a:r>
            </a:p>
          </p:txBody>
        </p:sp>
      </p:grpSp>
      <p:grpSp>
        <p:nvGrpSpPr>
          <p:cNvPr id="1659" name="Group 1658"/>
          <p:cNvGrpSpPr>
            <a:grpSpLocks noChangeAspect="1"/>
          </p:cNvGrpSpPr>
          <p:nvPr/>
        </p:nvGrpSpPr>
        <p:grpSpPr>
          <a:xfrm>
            <a:off x="23270580" y="11546362"/>
            <a:ext cx="8367786" cy="1702331"/>
            <a:chOff x="27071244" y="20171362"/>
            <a:chExt cx="6644887" cy="1158707"/>
          </a:xfrm>
        </p:grpSpPr>
        <p:sp>
          <p:nvSpPr>
            <p:cNvPr id="1695" name="Text Box 41"/>
            <p:cNvSpPr txBox="1">
              <a:spLocks noChangeArrowheads="1"/>
            </p:cNvSpPr>
            <p:nvPr/>
          </p:nvSpPr>
          <p:spPr bwMode="auto">
            <a:xfrm>
              <a:off x="27071244" y="20390429"/>
              <a:ext cx="565190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ζ</a:t>
              </a:r>
              <a:r>
                <a: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r>
                <a:rPr lang="en-US" sz="1800" i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45</a:t>
              </a:r>
            </a:p>
          </p:txBody>
        </p:sp>
        <p:sp>
          <p:nvSpPr>
            <p:cNvPr id="1660" name="Text Box 200"/>
            <p:cNvSpPr txBox="1">
              <a:spLocks noChangeArrowheads="1"/>
            </p:cNvSpPr>
            <p:nvPr/>
          </p:nvSpPr>
          <p:spPr bwMode="auto">
            <a:xfrm>
              <a:off x="27700037" y="20186628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61" name="Rectangle 2"/>
            <p:cNvSpPr>
              <a:spLocks noChangeArrowheads="1"/>
            </p:cNvSpPr>
            <p:nvPr/>
          </p:nvSpPr>
          <p:spPr bwMode="auto">
            <a:xfrm>
              <a:off x="28254075" y="20377736"/>
              <a:ext cx="731837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T1: 110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62" name="Rectangle 3"/>
            <p:cNvSpPr>
              <a:spLocks noChangeArrowheads="1"/>
            </p:cNvSpPr>
            <p:nvPr/>
          </p:nvSpPr>
          <p:spPr bwMode="auto">
            <a:xfrm>
              <a:off x="299193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T2: 100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63" name="Oval 4"/>
            <p:cNvSpPr>
              <a:spLocks noChangeArrowheads="1"/>
            </p:cNvSpPr>
            <p:nvPr/>
          </p:nvSpPr>
          <p:spPr bwMode="auto">
            <a:xfrm>
              <a:off x="27669878" y="2038210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64" name="Oval 5"/>
            <p:cNvSpPr>
              <a:spLocks noChangeArrowheads="1"/>
            </p:cNvSpPr>
            <p:nvPr/>
          </p:nvSpPr>
          <p:spPr bwMode="auto">
            <a:xfrm>
              <a:off x="29295477" y="2038210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65" name="Oval 6"/>
            <p:cNvSpPr>
              <a:spLocks noChangeArrowheads="1"/>
            </p:cNvSpPr>
            <p:nvPr/>
          </p:nvSpPr>
          <p:spPr bwMode="auto">
            <a:xfrm>
              <a:off x="31065540" y="2038210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66" name="AutoShape 196"/>
            <p:cNvCxnSpPr>
              <a:cxnSpLocks noChangeShapeType="1"/>
              <a:stCxn id="1663" idx="6"/>
              <a:endCxn id="1661" idx="1"/>
            </p:cNvCxnSpPr>
            <p:nvPr/>
          </p:nvCxnSpPr>
          <p:spPr bwMode="auto">
            <a:xfrm flipV="1">
              <a:off x="27931284" y="20492026"/>
              <a:ext cx="322794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667" name="AutoShape 197"/>
            <p:cNvCxnSpPr>
              <a:cxnSpLocks noChangeShapeType="1"/>
              <a:stCxn id="1661" idx="3"/>
              <a:endCxn id="1664" idx="2"/>
            </p:cNvCxnSpPr>
            <p:nvPr/>
          </p:nvCxnSpPr>
          <p:spPr bwMode="auto">
            <a:xfrm>
              <a:off x="28985915" y="20492026"/>
              <a:ext cx="309562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668" name="AutoShape 198"/>
            <p:cNvCxnSpPr>
              <a:cxnSpLocks noChangeShapeType="1"/>
              <a:stCxn id="1664" idx="6"/>
              <a:endCxn id="1662" idx="1"/>
            </p:cNvCxnSpPr>
            <p:nvPr/>
          </p:nvCxnSpPr>
          <p:spPr bwMode="auto">
            <a:xfrm flipV="1">
              <a:off x="29556884" y="20492026"/>
              <a:ext cx="362482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669" name="AutoShape 199"/>
            <p:cNvCxnSpPr>
              <a:cxnSpLocks noChangeShapeType="1"/>
              <a:stCxn id="1662" idx="3"/>
              <a:endCxn id="1665" idx="2"/>
            </p:cNvCxnSpPr>
            <p:nvPr/>
          </p:nvCxnSpPr>
          <p:spPr bwMode="auto">
            <a:xfrm>
              <a:off x="30651203" y="20492026"/>
              <a:ext cx="414337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670" name="Text Box 201"/>
            <p:cNvSpPr txBox="1">
              <a:spLocks noChangeArrowheads="1"/>
            </p:cNvSpPr>
            <p:nvPr/>
          </p:nvSpPr>
          <p:spPr bwMode="auto">
            <a:xfrm>
              <a:off x="29325637" y="201713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S2</a:t>
              </a:r>
            </a:p>
          </p:txBody>
        </p:sp>
        <p:sp>
          <p:nvSpPr>
            <p:cNvPr id="1671" name="Text Box 202"/>
            <p:cNvSpPr txBox="1">
              <a:spLocks noChangeArrowheads="1"/>
            </p:cNvSpPr>
            <p:nvPr/>
          </p:nvSpPr>
          <p:spPr bwMode="auto">
            <a:xfrm>
              <a:off x="31086175" y="20190407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S3</a:t>
              </a:r>
            </a:p>
          </p:txBody>
        </p:sp>
        <p:sp>
          <p:nvSpPr>
            <p:cNvPr id="1672" name="Rectangle 13"/>
            <p:cNvSpPr>
              <a:spLocks noChangeArrowheads="1"/>
            </p:cNvSpPr>
            <p:nvPr/>
          </p:nvSpPr>
          <p:spPr bwMode="auto">
            <a:xfrm>
              <a:off x="316592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T3: 100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73" name="Oval 14"/>
            <p:cNvSpPr>
              <a:spLocks noChangeArrowheads="1"/>
            </p:cNvSpPr>
            <p:nvPr/>
          </p:nvSpPr>
          <p:spPr bwMode="auto">
            <a:xfrm>
              <a:off x="32805441" y="2038210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74" name="AutoShape 198"/>
            <p:cNvCxnSpPr>
              <a:cxnSpLocks noChangeShapeType="1"/>
              <a:stCxn id="1665" idx="6"/>
              <a:endCxn id="1672" idx="1"/>
            </p:cNvCxnSpPr>
            <p:nvPr/>
          </p:nvCxnSpPr>
          <p:spPr bwMode="auto">
            <a:xfrm flipV="1">
              <a:off x="31326946" y="20492026"/>
              <a:ext cx="332320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675" name="AutoShape 199"/>
            <p:cNvCxnSpPr>
              <a:cxnSpLocks noChangeShapeType="1"/>
              <a:stCxn id="1672" idx="3"/>
              <a:endCxn id="1673" idx="2"/>
            </p:cNvCxnSpPr>
            <p:nvPr/>
          </p:nvCxnSpPr>
          <p:spPr bwMode="auto">
            <a:xfrm>
              <a:off x="32391104" y="20492026"/>
              <a:ext cx="414337" cy="2112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676" name="Text Box 202"/>
            <p:cNvSpPr txBox="1">
              <a:spLocks noChangeArrowheads="1"/>
            </p:cNvSpPr>
            <p:nvPr/>
          </p:nvSpPr>
          <p:spPr bwMode="auto">
            <a:xfrm>
              <a:off x="32835600" y="2018088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</a:p>
          </p:txBody>
        </p:sp>
        <p:sp>
          <p:nvSpPr>
            <p:cNvPr id="1677" name="TextBox 20"/>
            <p:cNvSpPr txBox="1">
              <a:spLocks noChangeArrowheads="1"/>
            </p:cNvSpPr>
            <p:nvPr/>
          </p:nvSpPr>
          <p:spPr bwMode="auto">
            <a:xfrm>
              <a:off x="32464125" y="20325344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678" name="TextBox 21"/>
            <p:cNvSpPr txBox="1">
              <a:spLocks noChangeArrowheads="1"/>
            </p:cNvSpPr>
            <p:nvPr/>
          </p:nvSpPr>
          <p:spPr bwMode="auto">
            <a:xfrm>
              <a:off x="32067250" y="206841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679" name="Rectangle 26"/>
            <p:cNvSpPr>
              <a:spLocks noChangeArrowheads="1"/>
            </p:cNvSpPr>
            <p:nvPr/>
          </p:nvSpPr>
          <p:spPr bwMode="auto">
            <a:xfrm>
              <a:off x="29319287" y="20833348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T4: 65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80" name="Oval 27"/>
            <p:cNvSpPr>
              <a:spLocks noChangeArrowheads="1"/>
            </p:cNvSpPr>
            <p:nvPr/>
          </p:nvSpPr>
          <p:spPr bwMode="auto">
            <a:xfrm>
              <a:off x="30876628" y="20837719"/>
              <a:ext cx="261406" cy="2240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81" name="AutoShape 198"/>
            <p:cNvCxnSpPr>
              <a:cxnSpLocks noChangeShapeType="1"/>
              <a:stCxn id="1663" idx="4"/>
              <a:endCxn id="1679" idx="1"/>
            </p:cNvCxnSpPr>
            <p:nvPr/>
          </p:nvCxnSpPr>
          <p:spPr bwMode="auto">
            <a:xfrm rot="16200000" flipH="1">
              <a:off x="28389201" y="20017549"/>
              <a:ext cx="341469" cy="1518709"/>
            </a:xfrm>
            <a:prstGeom prst="bentConnector2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cxnSp>
          <p:nvCxnSpPr>
            <p:cNvPr id="1682" name="AutoShape 199"/>
            <p:cNvCxnSpPr>
              <a:cxnSpLocks noChangeShapeType="1"/>
              <a:stCxn id="1679" idx="3"/>
              <a:endCxn id="1680" idx="2"/>
            </p:cNvCxnSpPr>
            <p:nvPr/>
          </p:nvCxnSpPr>
          <p:spPr bwMode="auto">
            <a:xfrm>
              <a:off x="30051128" y="20947638"/>
              <a:ext cx="825500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sp>
          <p:nvSpPr>
            <p:cNvPr id="1683" name="Text Box 202"/>
            <p:cNvSpPr txBox="1">
              <a:spLocks noChangeArrowheads="1"/>
            </p:cNvSpPr>
            <p:nvPr/>
          </p:nvSpPr>
          <p:spPr bwMode="auto">
            <a:xfrm>
              <a:off x="30886729" y="210719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S5</a:t>
              </a:r>
            </a:p>
          </p:txBody>
        </p:sp>
        <p:cxnSp>
          <p:nvCxnSpPr>
            <p:cNvPr id="1684" name="AutoShape 199"/>
            <p:cNvCxnSpPr>
              <a:cxnSpLocks noChangeShapeType="1"/>
              <a:stCxn id="1680" idx="6"/>
              <a:endCxn id="1672" idx="2"/>
            </p:cNvCxnSpPr>
            <p:nvPr/>
          </p:nvCxnSpPr>
          <p:spPr bwMode="auto">
            <a:xfrm flipV="1">
              <a:off x="31138034" y="20606326"/>
              <a:ext cx="887151" cy="343425"/>
            </a:xfrm>
            <a:prstGeom prst="bentConnector2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cxnSp>
          <p:nvCxnSpPr>
            <p:cNvPr id="1685" name="AutoShape 198"/>
            <p:cNvCxnSpPr>
              <a:cxnSpLocks noChangeShapeType="1"/>
              <a:stCxn id="1679" idx="2"/>
              <a:endCxn id="1689" idx="6"/>
            </p:cNvCxnSpPr>
            <p:nvPr/>
          </p:nvCxnSpPr>
          <p:spPr bwMode="auto">
            <a:xfrm rot="5400000">
              <a:off x="29207240" y="20740063"/>
              <a:ext cx="156100" cy="799838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sp>
          <p:nvSpPr>
            <p:cNvPr id="1686" name="TextBox 182"/>
            <p:cNvSpPr txBox="1">
              <a:spLocks noChangeArrowheads="1"/>
            </p:cNvSpPr>
            <p:nvPr/>
          </p:nvSpPr>
          <p:spPr bwMode="auto">
            <a:xfrm>
              <a:off x="28912887" y="210524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20%</a:t>
              </a:r>
            </a:p>
          </p:txBody>
        </p:sp>
        <p:sp>
          <p:nvSpPr>
            <p:cNvPr id="1687" name="TextBox 183"/>
            <p:cNvSpPr txBox="1">
              <a:spLocks noChangeArrowheads="1"/>
            </p:cNvSpPr>
            <p:nvPr/>
          </p:nvSpPr>
          <p:spPr bwMode="auto">
            <a:xfrm>
              <a:off x="30374975" y="207603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80%</a:t>
              </a:r>
            </a:p>
          </p:txBody>
        </p:sp>
        <p:grpSp>
          <p:nvGrpSpPr>
            <p:cNvPr id="1688" name="Group 346"/>
            <p:cNvGrpSpPr>
              <a:grpSpLocks/>
            </p:cNvGrpSpPr>
            <p:nvPr/>
          </p:nvGrpSpPr>
          <p:grpSpPr bwMode="auto">
            <a:xfrm>
              <a:off x="31522737" y="20826998"/>
              <a:ext cx="85725" cy="228600"/>
              <a:chOff x="2283688" y="4199668"/>
              <a:chExt cx="85593" cy="227862"/>
            </a:xfrm>
          </p:grpSpPr>
          <p:cxnSp>
            <p:nvCxnSpPr>
              <p:cNvPr id="1697" name="Straight Connector 347"/>
              <p:cNvCxnSpPr>
                <a:cxnSpLocks noChangeShapeType="1"/>
              </p:cNvCxnSpPr>
              <p:nvPr/>
            </p:nvCxnSpPr>
            <p:spPr bwMode="auto">
              <a:xfrm rot="5400000">
                <a:off x="2182143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698" name="Straight Connector 348"/>
              <p:cNvCxnSpPr>
                <a:cxnSpLocks noChangeShapeType="1"/>
              </p:cNvCxnSpPr>
              <p:nvPr/>
            </p:nvCxnSpPr>
            <p:spPr bwMode="auto">
              <a:xfrm rot="5400000">
                <a:off x="2242965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sp>
          <p:nvSpPr>
            <p:cNvPr id="1689" name="Oval 222"/>
            <p:cNvSpPr>
              <a:spLocks noChangeArrowheads="1"/>
            </p:cNvSpPr>
            <p:nvPr/>
          </p:nvSpPr>
          <p:spPr bwMode="auto">
            <a:xfrm>
              <a:off x="28623965" y="2110600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90" name="Text Box 202"/>
            <p:cNvSpPr txBox="1">
              <a:spLocks noChangeArrowheads="1"/>
            </p:cNvSpPr>
            <p:nvPr/>
          </p:nvSpPr>
          <p:spPr bwMode="auto">
            <a:xfrm>
              <a:off x="28401712" y="21109136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S6</a:t>
              </a:r>
            </a:p>
          </p:txBody>
        </p:sp>
        <p:sp>
          <p:nvSpPr>
            <p:cNvPr id="1691" name="TextBox 182"/>
            <p:cNvSpPr txBox="1">
              <a:spLocks noChangeArrowheads="1"/>
            </p:cNvSpPr>
            <p:nvPr/>
          </p:nvSpPr>
          <p:spPr bwMode="auto">
            <a:xfrm>
              <a:off x="28444575" y="20207866"/>
              <a:ext cx="427711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55-90</a:t>
              </a:r>
            </a:p>
          </p:txBody>
        </p:sp>
        <p:sp>
          <p:nvSpPr>
            <p:cNvPr id="1692" name="TextBox 182"/>
            <p:cNvSpPr txBox="1">
              <a:spLocks noChangeArrowheads="1"/>
            </p:cNvSpPr>
            <p:nvPr/>
          </p:nvSpPr>
          <p:spPr bwMode="auto">
            <a:xfrm>
              <a:off x="30081287" y="20201516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693" name="TextBox 182"/>
            <p:cNvSpPr txBox="1">
              <a:spLocks noChangeArrowheads="1"/>
            </p:cNvSpPr>
            <p:nvPr/>
          </p:nvSpPr>
          <p:spPr bwMode="auto">
            <a:xfrm>
              <a:off x="31800550" y="20204690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694" name="TextBox 182"/>
            <p:cNvSpPr txBox="1">
              <a:spLocks noChangeArrowheads="1"/>
            </p:cNvSpPr>
            <p:nvPr/>
          </p:nvSpPr>
          <p:spPr bwMode="auto">
            <a:xfrm>
              <a:off x="29478037" y="20658715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696" name="Text Box 147"/>
            <p:cNvSpPr txBox="1">
              <a:spLocks noChangeArrowheads="1"/>
            </p:cNvSpPr>
            <p:nvPr/>
          </p:nvSpPr>
          <p:spPr bwMode="auto">
            <a:xfrm>
              <a:off x="33122937" y="20369791"/>
              <a:ext cx="593194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φ</a:t>
              </a:r>
              <a:r>
                <a: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  <a:r>
                <a:rPr lang="en-US" sz="18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50</a:t>
              </a:r>
            </a:p>
          </p:txBody>
        </p:sp>
      </p:grpSp>
      <p:grpSp>
        <p:nvGrpSpPr>
          <p:cNvPr id="1779" name="Group 1778"/>
          <p:cNvGrpSpPr>
            <a:grpSpLocks noChangeAspect="1"/>
          </p:cNvGrpSpPr>
          <p:nvPr/>
        </p:nvGrpSpPr>
        <p:grpSpPr>
          <a:xfrm>
            <a:off x="23270580" y="14138501"/>
            <a:ext cx="8367786" cy="1702359"/>
            <a:chOff x="27071244" y="20171362"/>
            <a:chExt cx="6644887" cy="1158727"/>
          </a:xfrm>
        </p:grpSpPr>
        <p:sp>
          <p:nvSpPr>
            <p:cNvPr id="1780" name="Text Box 41"/>
            <p:cNvSpPr txBox="1">
              <a:spLocks noChangeArrowheads="1"/>
            </p:cNvSpPr>
            <p:nvPr/>
          </p:nvSpPr>
          <p:spPr bwMode="auto">
            <a:xfrm>
              <a:off x="27071244" y="20390436"/>
              <a:ext cx="565190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ζ</a:t>
              </a:r>
              <a:r>
                <a:rPr lang="en-US" sz="1800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r>
                <a:rPr lang="en-US" sz="1800" i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45</a:t>
              </a:r>
            </a:p>
          </p:txBody>
        </p:sp>
        <p:sp>
          <p:nvSpPr>
            <p:cNvPr id="1781" name="Text Box 200"/>
            <p:cNvSpPr txBox="1">
              <a:spLocks noChangeArrowheads="1"/>
            </p:cNvSpPr>
            <p:nvPr/>
          </p:nvSpPr>
          <p:spPr bwMode="auto">
            <a:xfrm>
              <a:off x="27700037" y="20186628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18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2" name="Rectangle 2"/>
            <p:cNvSpPr>
              <a:spLocks noChangeArrowheads="1"/>
            </p:cNvSpPr>
            <p:nvPr/>
          </p:nvSpPr>
          <p:spPr bwMode="auto">
            <a:xfrm>
              <a:off x="28254075" y="20377736"/>
              <a:ext cx="731837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T1: 110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3" name="Rectangle 3"/>
            <p:cNvSpPr>
              <a:spLocks noChangeArrowheads="1"/>
            </p:cNvSpPr>
            <p:nvPr/>
          </p:nvSpPr>
          <p:spPr bwMode="auto">
            <a:xfrm>
              <a:off x="299193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T2: 104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4" name="Oval 4"/>
            <p:cNvSpPr>
              <a:spLocks noChangeArrowheads="1"/>
            </p:cNvSpPr>
            <p:nvPr/>
          </p:nvSpPr>
          <p:spPr bwMode="auto">
            <a:xfrm>
              <a:off x="27669877" y="20382126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5" name="Oval 5"/>
            <p:cNvSpPr>
              <a:spLocks noChangeArrowheads="1"/>
            </p:cNvSpPr>
            <p:nvPr/>
          </p:nvSpPr>
          <p:spPr bwMode="auto">
            <a:xfrm>
              <a:off x="29295477" y="20382126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104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6" name="Oval 6"/>
            <p:cNvSpPr>
              <a:spLocks noChangeArrowheads="1"/>
            </p:cNvSpPr>
            <p:nvPr/>
          </p:nvSpPr>
          <p:spPr bwMode="auto">
            <a:xfrm>
              <a:off x="31065539" y="20382126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104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87" name="AutoShape 196"/>
            <p:cNvCxnSpPr>
              <a:cxnSpLocks noChangeShapeType="1"/>
              <a:stCxn id="1784" idx="6"/>
              <a:endCxn id="1782" idx="1"/>
            </p:cNvCxnSpPr>
            <p:nvPr/>
          </p:nvCxnSpPr>
          <p:spPr bwMode="auto">
            <a:xfrm flipV="1">
              <a:off x="27931283" y="20492045"/>
              <a:ext cx="322794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788" name="AutoShape 197"/>
            <p:cNvCxnSpPr>
              <a:cxnSpLocks noChangeShapeType="1"/>
              <a:stCxn id="1782" idx="3"/>
              <a:endCxn id="1785" idx="2"/>
            </p:cNvCxnSpPr>
            <p:nvPr/>
          </p:nvCxnSpPr>
          <p:spPr bwMode="auto">
            <a:xfrm>
              <a:off x="28985915" y="20492045"/>
              <a:ext cx="309562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789" name="AutoShape 198"/>
            <p:cNvCxnSpPr>
              <a:cxnSpLocks noChangeShapeType="1"/>
              <a:stCxn id="1785" idx="6"/>
              <a:endCxn id="1783" idx="1"/>
            </p:cNvCxnSpPr>
            <p:nvPr/>
          </p:nvCxnSpPr>
          <p:spPr bwMode="auto">
            <a:xfrm flipV="1">
              <a:off x="29556883" y="20492045"/>
              <a:ext cx="362482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790" name="AutoShape 199"/>
            <p:cNvCxnSpPr>
              <a:cxnSpLocks noChangeShapeType="1"/>
              <a:stCxn id="1783" idx="3"/>
              <a:endCxn id="1786" idx="2"/>
            </p:cNvCxnSpPr>
            <p:nvPr/>
          </p:nvCxnSpPr>
          <p:spPr bwMode="auto">
            <a:xfrm>
              <a:off x="30651203" y="20492045"/>
              <a:ext cx="414337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791" name="Text Box 201"/>
            <p:cNvSpPr txBox="1">
              <a:spLocks noChangeArrowheads="1"/>
            </p:cNvSpPr>
            <p:nvPr/>
          </p:nvSpPr>
          <p:spPr bwMode="auto">
            <a:xfrm>
              <a:off x="29325637" y="201713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S2</a:t>
              </a:r>
            </a:p>
          </p:txBody>
        </p:sp>
        <p:sp>
          <p:nvSpPr>
            <p:cNvPr id="1792" name="Text Box 202"/>
            <p:cNvSpPr txBox="1">
              <a:spLocks noChangeArrowheads="1"/>
            </p:cNvSpPr>
            <p:nvPr/>
          </p:nvSpPr>
          <p:spPr bwMode="auto">
            <a:xfrm>
              <a:off x="31086175" y="20190407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S3</a:t>
              </a:r>
            </a:p>
          </p:txBody>
        </p:sp>
        <p:sp>
          <p:nvSpPr>
            <p:cNvPr id="1793" name="Rectangle 13"/>
            <p:cNvSpPr>
              <a:spLocks noChangeArrowheads="1"/>
            </p:cNvSpPr>
            <p:nvPr/>
          </p:nvSpPr>
          <p:spPr bwMode="auto">
            <a:xfrm>
              <a:off x="31659262" y="20377736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T3: 104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94" name="Oval 14"/>
            <p:cNvSpPr>
              <a:spLocks noChangeArrowheads="1"/>
            </p:cNvSpPr>
            <p:nvPr/>
          </p:nvSpPr>
          <p:spPr bwMode="auto">
            <a:xfrm>
              <a:off x="32805439" y="20382126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95" name="AutoShape 198"/>
            <p:cNvCxnSpPr>
              <a:cxnSpLocks noChangeShapeType="1"/>
              <a:stCxn id="1786" idx="6"/>
              <a:endCxn id="1793" idx="1"/>
            </p:cNvCxnSpPr>
            <p:nvPr/>
          </p:nvCxnSpPr>
          <p:spPr bwMode="auto">
            <a:xfrm flipV="1">
              <a:off x="31326946" y="20492045"/>
              <a:ext cx="332320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796" name="AutoShape 199"/>
            <p:cNvCxnSpPr>
              <a:cxnSpLocks noChangeShapeType="1"/>
              <a:stCxn id="1793" idx="3"/>
              <a:endCxn id="1794" idx="2"/>
            </p:cNvCxnSpPr>
            <p:nvPr/>
          </p:nvCxnSpPr>
          <p:spPr bwMode="auto">
            <a:xfrm>
              <a:off x="32391103" y="20492045"/>
              <a:ext cx="414336" cy="2112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1797" name="Text Box 202"/>
            <p:cNvSpPr txBox="1">
              <a:spLocks noChangeArrowheads="1"/>
            </p:cNvSpPr>
            <p:nvPr/>
          </p:nvSpPr>
          <p:spPr bwMode="auto">
            <a:xfrm>
              <a:off x="32835600" y="2018088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</a:p>
          </p:txBody>
        </p:sp>
        <p:sp>
          <p:nvSpPr>
            <p:cNvPr id="1798" name="TextBox 20"/>
            <p:cNvSpPr txBox="1">
              <a:spLocks noChangeArrowheads="1"/>
            </p:cNvSpPr>
            <p:nvPr/>
          </p:nvSpPr>
          <p:spPr bwMode="auto">
            <a:xfrm>
              <a:off x="32464125" y="20325344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799" name="TextBox 21"/>
            <p:cNvSpPr txBox="1">
              <a:spLocks noChangeArrowheads="1"/>
            </p:cNvSpPr>
            <p:nvPr/>
          </p:nvSpPr>
          <p:spPr bwMode="auto">
            <a:xfrm>
              <a:off x="32067250" y="206841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</a:p>
          </p:txBody>
        </p:sp>
        <p:sp>
          <p:nvSpPr>
            <p:cNvPr id="1800" name="Rectangle 26"/>
            <p:cNvSpPr>
              <a:spLocks noChangeArrowheads="1"/>
            </p:cNvSpPr>
            <p:nvPr/>
          </p:nvSpPr>
          <p:spPr bwMode="auto">
            <a:xfrm>
              <a:off x="29319287" y="20833348"/>
              <a:ext cx="731838" cy="22860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T4: 65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01" name="Oval 27"/>
            <p:cNvSpPr>
              <a:spLocks noChangeArrowheads="1"/>
            </p:cNvSpPr>
            <p:nvPr/>
          </p:nvSpPr>
          <p:spPr bwMode="auto">
            <a:xfrm>
              <a:off x="30876627" y="20837739"/>
              <a:ext cx="261406" cy="2240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02" name="AutoShape 198"/>
            <p:cNvCxnSpPr>
              <a:cxnSpLocks noChangeShapeType="1"/>
              <a:stCxn id="1784" idx="4"/>
              <a:endCxn id="1800" idx="1"/>
            </p:cNvCxnSpPr>
            <p:nvPr/>
          </p:nvCxnSpPr>
          <p:spPr bwMode="auto">
            <a:xfrm rot="16200000" flipH="1">
              <a:off x="28389200" y="20017568"/>
              <a:ext cx="341469" cy="1518709"/>
            </a:xfrm>
            <a:prstGeom prst="bentConnector2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cxnSp>
          <p:nvCxnSpPr>
            <p:cNvPr id="1803" name="AutoShape 199"/>
            <p:cNvCxnSpPr>
              <a:cxnSpLocks noChangeShapeType="1"/>
              <a:stCxn id="1800" idx="3"/>
              <a:endCxn id="1801" idx="2"/>
            </p:cNvCxnSpPr>
            <p:nvPr/>
          </p:nvCxnSpPr>
          <p:spPr bwMode="auto">
            <a:xfrm>
              <a:off x="30051127" y="20947658"/>
              <a:ext cx="825500" cy="2112"/>
            </a:xfrm>
            <a:prstGeom prst="straightConnector1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sp>
          <p:nvSpPr>
            <p:cNvPr id="1804" name="Text Box 202"/>
            <p:cNvSpPr txBox="1">
              <a:spLocks noChangeArrowheads="1"/>
            </p:cNvSpPr>
            <p:nvPr/>
          </p:nvSpPr>
          <p:spPr bwMode="auto">
            <a:xfrm>
              <a:off x="30886729" y="21071962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S5</a:t>
              </a:r>
            </a:p>
          </p:txBody>
        </p:sp>
        <p:cxnSp>
          <p:nvCxnSpPr>
            <p:cNvPr id="1805" name="AutoShape 199"/>
            <p:cNvCxnSpPr>
              <a:cxnSpLocks noChangeShapeType="1"/>
              <a:stCxn id="1801" idx="6"/>
              <a:endCxn id="1793" idx="2"/>
            </p:cNvCxnSpPr>
            <p:nvPr/>
          </p:nvCxnSpPr>
          <p:spPr bwMode="auto">
            <a:xfrm flipV="1">
              <a:off x="31138033" y="20606345"/>
              <a:ext cx="887151" cy="343425"/>
            </a:xfrm>
            <a:prstGeom prst="bentConnector2">
              <a:avLst/>
            </a:prstGeom>
            <a:noFill/>
            <a:ln w="3175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cxnSp>
          <p:nvCxnSpPr>
            <p:cNvPr id="1806" name="AutoShape 198"/>
            <p:cNvCxnSpPr>
              <a:cxnSpLocks noChangeShapeType="1"/>
              <a:stCxn id="1800" idx="2"/>
              <a:endCxn id="1810" idx="6"/>
            </p:cNvCxnSpPr>
            <p:nvPr/>
          </p:nvCxnSpPr>
          <p:spPr bwMode="auto">
            <a:xfrm rot="5400000">
              <a:off x="29207239" y="20740087"/>
              <a:ext cx="156100" cy="799838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sp>
          <p:nvSpPr>
            <p:cNvPr id="1807" name="TextBox 182"/>
            <p:cNvSpPr txBox="1">
              <a:spLocks noChangeArrowheads="1"/>
            </p:cNvSpPr>
            <p:nvPr/>
          </p:nvSpPr>
          <p:spPr bwMode="auto">
            <a:xfrm>
              <a:off x="28912887" y="210524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20%</a:t>
              </a:r>
            </a:p>
          </p:txBody>
        </p:sp>
        <p:sp>
          <p:nvSpPr>
            <p:cNvPr id="1808" name="TextBox 183"/>
            <p:cNvSpPr txBox="1">
              <a:spLocks noChangeArrowheads="1"/>
            </p:cNvSpPr>
            <p:nvPr/>
          </p:nvSpPr>
          <p:spPr bwMode="auto">
            <a:xfrm>
              <a:off x="30374975" y="20760319"/>
              <a:ext cx="336059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80%</a:t>
              </a:r>
            </a:p>
          </p:txBody>
        </p:sp>
        <p:grpSp>
          <p:nvGrpSpPr>
            <p:cNvPr id="1809" name="Group 346"/>
            <p:cNvGrpSpPr>
              <a:grpSpLocks/>
            </p:cNvGrpSpPr>
            <p:nvPr/>
          </p:nvGrpSpPr>
          <p:grpSpPr bwMode="auto">
            <a:xfrm>
              <a:off x="31522737" y="20826998"/>
              <a:ext cx="85725" cy="228600"/>
              <a:chOff x="2283688" y="4199668"/>
              <a:chExt cx="85593" cy="227862"/>
            </a:xfrm>
          </p:grpSpPr>
          <p:cxnSp>
            <p:nvCxnSpPr>
              <p:cNvPr id="1817" name="Straight Connector 347"/>
              <p:cNvCxnSpPr>
                <a:cxnSpLocks noChangeShapeType="1"/>
              </p:cNvCxnSpPr>
              <p:nvPr/>
            </p:nvCxnSpPr>
            <p:spPr bwMode="auto">
              <a:xfrm rot="5400000">
                <a:off x="2182143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818" name="Straight Connector 348"/>
              <p:cNvCxnSpPr>
                <a:cxnSpLocks noChangeShapeType="1"/>
              </p:cNvCxnSpPr>
              <p:nvPr/>
            </p:nvCxnSpPr>
            <p:spPr bwMode="auto">
              <a:xfrm rot="5400000">
                <a:off x="2242965" y="4301213"/>
                <a:ext cx="227862" cy="24771"/>
              </a:xfrm>
              <a:prstGeom prst="line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sp>
          <p:nvSpPr>
            <p:cNvPr id="1810" name="Oval 222"/>
            <p:cNvSpPr>
              <a:spLocks noChangeArrowheads="1"/>
            </p:cNvSpPr>
            <p:nvPr/>
          </p:nvSpPr>
          <p:spPr bwMode="auto">
            <a:xfrm>
              <a:off x="28623964" y="21106027"/>
              <a:ext cx="261406" cy="224062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eaLnBrk="0" hangingPunct="0"/>
              <a:endParaRPr lang="en-US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11" name="Text Box 202"/>
            <p:cNvSpPr txBox="1">
              <a:spLocks noChangeArrowheads="1"/>
            </p:cNvSpPr>
            <p:nvPr/>
          </p:nvSpPr>
          <p:spPr bwMode="auto">
            <a:xfrm>
              <a:off x="28401712" y="21109136"/>
              <a:ext cx="193488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S6</a:t>
              </a:r>
            </a:p>
          </p:txBody>
        </p:sp>
        <p:sp>
          <p:nvSpPr>
            <p:cNvPr id="1812" name="TextBox 182"/>
            <p:cNvSpPr txBox="1">
              <a:spLocks noChangeArrowheads="1"/>
            </p:cNvSpPr>
            <p:nvPr/>
          </p:nvSpPr>
          <p:spPr bwMode="auto">
            <a:xfrm>
              <a:off x="28444575" y="20207866"/>
              <a:ext cx="427711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55-90</a:t>
              </a:r>
            </a:p>
          </p:txBody>
        </p:sp>
        <p:sp>
          <p:nvSpPr>
            <p:cNvPr id="1813" name="TextBox 182"/>
            <p:cNvSpPr txBox="1">
              <a:spLocks noChangeArrowheads="1"/>
            </p:cNvSpPr>
            <p:nvPr/>
          </p:nvSpPr>
          <p:spPr bwMode="auto">
            <a:xfrm>
              <a:off x="30081287" y="20201516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814" name="TextBox 182"/>
            <p:cNvSpPr txBox="1">
              <a:spLocks noChangeArrowheads="1"/>
            </p:cNvSpPr>
            <p:nvPr/>
          </p:nvSpPr>
          <p:spPr bwMode="auto">
            <a:xfrm>
              <a:off x="31800550" y="20204690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815" name="TextBox 182"/>
            <p:cNvSpPr txBox="1">
              <a:spLocks noChangeArrowheads="1"/>
            </p:cNvSpPr>
            <p:nvPr/>
          </p:nvSpPr>
          <p:spPr bwMode="auto">
            <a:xfrm>
              <a:off x="29478037" y="20658715"/>
              <a:ext cx="519363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50-150</a:t>
              </a:r>
            </a:p>
          </p:txBody>
        </p:sp>
        <p:sp>
          <p:nvSpPr>
            <p:cNvPr id="1816" name="Text Box 147"/>
            <p:cNvSpPr txBox="1">
              <a:spLocks noChangeArrowheads="1"/>
            </p:cNvSpPr>
            <p:nvPr/>
          </p:nvSpPr>
          <p:spPr bwMode="auto">
            <a:xfrm>
              <a:off x="33122937" y="20369791"/>
              <a:ext cx="593194" cy="188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r>
                <a:rPr lang="el-GR" sz="18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φ</a:t>
              </a:r>
              <a:r>
                <a:rPr lang="en-US" sz="1800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S4</a:t>
              </a:r>
              <a:r>
                <a:rPr lang="en-US" sz="18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= 50</a:t>
              </a:r>
            </a:p>
          </p:txBody>
        </p:sp>
      </p:grpSp>
      <p:graphicFrame>
        <p:nvGraphicFramePr>
          <p:cNvPr id="2" name="Object 284"/>
          <p:cNvGraphicFramePr>
            <a:graphicFrameLocks noChangeAspect="1"/>
          </p:cNvGraphicFramePr>
          <p:nvPr/>
        </p:nvGraphicFramePr>
        <p:xfrm>
          <a:off x="34361346" y="9350348"/>
          <a:ext cx="3555546" cy="722312"/>
        </p:xfrm>
        <a:graphic>
          <a:graphicData uri="http://schemas.openxmlformats.org/presentationml/2006/ole">
            <p:oleObj spid="_x0000_s1308" name="Equation" r:id="rId8" imgW="3429000" imgH="596880" progId="Equation.DSMT4">
              <p:embed/>
            </p:oleObj>
          </a:graphicData>
        </a:graphic>
      </p:graphicFrame>
      <p:graphicFrame>
        <p:nvGraphicFramePr>
          <p:cNvPr id="3" name="Object 285"/>
          <p:cNvGraphicFramePr>
            <a:graphicFrameLocks noChangeAspect="1"/>
          </p:cNvGraphicFramePr>
          <p:nvPr/>
        </p:nvGraphicFramePr>
        <p:xfrm>
          <a:off x="34566814" y="14708577"/>
          <a:ext cx="3144611" cy="755650"/>
        </p:xfrm>
        <a:graphic>
          <a:graphicData uri="http://schemas.openxmlformats.org/presentationml/2006/ole">
            <p:oleObj spid="_x0000_s1309" name="Equation" r:id="rId9" imgW="2958840" imgH="609480" progId="Equation.DSMT4">
              <p:embed/>
            </p:oleObj>
          </a:graphicData>
        </a:graphic>
      </p:graphicFrame>
      <p:graphicFrame>
        <p:nvGraphicFramePr>
          <p:cNvPr id="4" name="Object 286"/>
          <p:cNvGraphicFramePr>
            <a:graphicFrameLocks noChangeAspect="1"/>
          </p:cNvGraphicFramePr>
          <p:nvPr/>
        </p:nvGraphicFramePr>
        <p:xfrm>
          <a:off x="34887942" y="13303496"/>
          <a:ext cx="2502353" cy="738188"/>
        </p:xfrm>
        <a:graphic>
          <a:graphicData uri="http://schemas.openxmlformats.org/presentationml/2006/ole">
            <p:oleObj spid="_x0000_s1310" name="Equation" r:id="rId10" imgW="2311200" imgH="583920" progId="Equation.DSMT4">
              <p:embed/>
            </p:oleObj>
          </a:graphicData>
        </a:graphic>
      </p:graphicFrame>
      <p:graphicFrame>
        <p:nvGraphicFramePr>
          <p:cNvPr id="5" name="Object 287"/>
          <p:cNvGraphicFramePr>
            <a:graphicFrameLocks noChangeAspect="1"/>
          </p:cNvGraphicFramePr>
          <p:nvPr/>
        </p:nvGraphicFramePr>
        <p:xfrm>
          <a:off x="34029474" y="10824490"/>
          <a:ext cx="4508047" cy="782638"/>
        </p:xfrm>
        <a:graphic>
          <a:graphicData uri="http://schemas.openxmlformats.org/presentationml/2006/ole">
            <p:oleObj spid="_x0000_s1311" name="Equation" r:id="rId11" imgW="4178160" imgH="622080" progId="Equation.DSMT4">
              <p:embed/>
            </p:oleObj>
          </a:graphicData>
        </a:graphic>
      </p:graphicFrame>
      <p:grpSp>
        <p:nvGrpSpPr>
          <p:cNvPr id="1822" name="Group 1821"/>
          <p:cNvGrpSpPr/>
          <p:nvPr/>
        </p:nvGrpSpPr>
        <p:grpSpPr>
          <a:xfrm>
            <a:off x="38201069" y="11834954"/>
            <a:ext cx="4704639" cy="3477176"/>
            <a:chOff x="32188242" y="11785316"/>
            <a:chExt cx="5209342" cy="3477176"/>
          </a:xfrm>
        </p:grpSpPr>
        <p:grpSp>
          <p:nvGrpSpPr>
            <p:cNvPr id="1823" name="Group 869"/>
            <p:cNvGrpSpPr>
              <a:grpSpLocks noChangeAspect="1"/>
            </p:cNvGrpSpPr>
            <p:nvPr/>
          </p:nvGrpSpPr>
          <p:grpSpPr>
            <a:xfrm>
              <a:off x="32188242" y="11785316"/>
              <a:ext cx="5209342" cy="3231479"/>
              <a:chOff x="5147087" y="2607798"/>
              <a:chExt cx="3825029" cy="2372754"/>
            </a:xfrm>
          </p:grpSpPr>
          <p:sp>
            <p:nvSpPr>
              <p:cNvPr id="1825" name="TextBox 1824"/>
              <p:cNvSpPr txBox="1"/>
              <p:nvPr/>
            </p:nvSpPr>
            <p:spPr>
              <a:xfrm>
                <a:off x="5376305" y="2640013"/>
                <a:ext cx="871537" cy="21016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l">
                  <a:tabLst>
                    <a:tab pos="404813" algn="l"/>
                  </a:tabLst>
                </a:pPr>
                <a:r>
                  <a:rPr lang="en-US" sz="2000" u="sng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U1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u="sng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U2</a:t>
                </a:r>
                <a:endParaRPr lang="en-US" sz="2000" u="sng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buFontTx/>
                  <a:buAutoNum type="arabicPlain"/>
                  <a:tabLst>
                    <a:tab pos="504825" algn="l"/>
                  </a:tabLst>
                </a:pP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0650" algn="l">
                  <a:tabLst>
                    <a:tab pos="504825" algn="l"/>
                  </a:tabLst>
                </a:pP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26" name="TextBox 299"/>
              <p:cNvSpPr txBox="1">
                <a:spLocks noChangeArrowheads="1"/>
              </p:cNvSpPr>
              <p:nvPr/>
            </p:nvSpPr>
            <p:spPr bwMode="auto">
              <a:xfrm>
                <a:off x="8421687" y="4754563"/>
                <a:ext cx="329568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100</a:t>
                </a:r>
              </a:p>
            </p:txBody>
          </p:sp>
          <p:sp>
            <p:nvSpPr>
              <p:cNvPr id="1827" name="Rectangle 1826"/>
              <p:cNvSpPr/>
              <p:nvPr/>
            </p:nvSpPr>
            <p:spPr>
              <a:xfrm>
                <a:off x="6061075" y="2854325"/>
                <a:ext cx="2701925" cy="1792288"/>
              </a:xfrm>
              <a:prstGeom prst="rect">
                <a:avLst/>
              </a:pr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28" name="Rectangle 1827"/>
              <p:cNvSpPr/>
              <p:nvPr/>
            </p:nvSpPr>
            <p:spPr>
              <a:xfrm>
                <a:off x="6538913" y="3565525"/>
                <a:ext cx="123825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29" name="Rectangle 1828"/>
              <p:cNvSpPr/>
              <p:nvPr/>
            </p:nvSpPr>
            <p:spPr>
              <a:xfrm>
                <a:off x="7186613" y="3135313"/>
                <a:ext cx="123825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30" name="Rectangle 1829"/>
              <p:cNvSpPr/>
              <p:nvPr/>
            </p:nvSpPr>
            <p:spPr>
              <a:xfrm>
                <a:off x="7667625" y="3765550"/>
                <a:ext cx="246063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31" name="Rectangle 1830"/>
              <p:cNvSpPr/>
              <p:nvPr/>
            </p:nvSpPr>
            <p:spPr>
              <a:xfrm>
                <a:off x="8258175" y="3363913"/>
                <a:ext cx="246063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32" name="Rectangle 1831"/>
              <p:cNvSpPr/>
              <p:nvPr/>
            </p:nvSpPr>
            <p:spPr>
              <a:xfrm>
                <a:off x="7034213" y="4005263"/>
                <a:ext cx="246062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33" name="Rectangle 1832"/>
              <p:cNvSpPr/>
              <p:nvPr/>
            </p:nvSpPr>
            <p:spPr>
              <a:xfrm>
                <a:off x="8148638" y="4205288"/>
                <a:ext cx="368300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34" name="Rectangle 1833"/>
              <p:cNvSpPr/>
              <p:nvPr/>
            </p:nvSpPr>
            <p:spPr>
              <a:xfrm>
                <a:off x="7539038" y="4387850"/>
                <a:ext cx="368300" cy="18415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835" name="Group 240"/>
              <p:cNvGrpSpPr>
                <a:grpSpLocks/>
              </p:cNvGrpSpPr>
              <p:nvPr/>
            </p:nvGrpSpPr>
            <p:grpSpPr bwMode="auto">
              <a:xfrm>
                <a:off x="6054724" y="4645025"/>
                <a:ext cx="2698551" cy="122238"/>
                <a:chOff x="5592726" y="5794744"/>
                <a:chExt cx="2009206" cy="91440"/>
              </a:xfrm>
            </p:grpSpPr>
            <p:cxnSp>
              <p:nvCxnSpPr>
                <p:cNvPr id="1846" name="Straight Connector 1845"/>
                <p:cNvCxnSpPr/>
                <p:nvPr/>
              </p:nvCxnSpPr>
              <p:spPr>
                <a:xfrm>
                  <a:off x="5592726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7" name="Straight Connector 1846"/>
                <p:cNvCxnSpPr/>
                <p:nvPr/>
              </p:nvCxnSpPr>
              <p:spPr>
                <a:xfrm>
                  <a:off x="5960320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8" name="Straight Connector 1847"/>
                <p:cNvCxnSpPr/>
                <p:nvPr/>
              </p:nvCxnSpPr>
              <p:spPr>
                <a:xfrm>
                  <a:off x="6329095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9" name="Straight Connector 1848"/>
                <p:cNvCxnSpPr/>
                <p:nvPr/>
              </p:nvCxnSpPr>
              <p:spPr>
                <a:xfrm>
                  <a:off x="6696689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0" name="Straight Connector 1849"/>
                <p:cNvCxnSpPr/>
                <p:nvPr/>
              </p:nvCxnSpPr>
              <p:spPr>
                <a:xfrm>
                  <a:off x="7065464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1" name="Straight Connector 1850"/>
                <p:cNvCxnSpPr/>
                <p:nvPr/>
              </p:nvCxnSpPr>
              <p:spPr>
                <a:xfrm>
                  <a:off x="7433058" y="5794744"/>
                  <a:ext cx="0" cy="91440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2" name="Straight Connector 1851"/>
                <p:cNvCxnSpPr/>
                <p:nvPr/>
              </p:nvCxnSpPr>
              <p:spPr>
                <a:xfrm>
                  <a:off x="577711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3" name="Straight Connector 1852"/>
                <p:cNvCxnSpPr/>
                <p:nvPr/>
              </p:nvCxnSpPr>
              <p:spPr>
                <a:xfrm>
                  <a:off x="614470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4" name="Straight Connector 1853"/>
                <p:cNvCxnSpPr/>
                <p:nvPr/>
              </p:nvCxnSpPr>
              <p:spPr>
                <a:xfrm>
                  <a:off x="6513483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5" name="Straight Connector 1854"/>
                <p:cNvCxnSpPr/>
                <p:nvPr/>
              </p:nvCxnSpPr>
              <p:spPr>
                <a:xfrm>
                  <a:off x="6881076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6" name="Straight Connector 1855"/>
                <p:cNvCxnSpPr/>
                <p:nvPr/>
              </p:nvCxnSpPr>
              <p:spPr>
                <a:xfrm>
                  <a:off x="724985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7" name="Straight Connector 1856"/>
                <p:cNvCxnSpPr/>
                <p:nvPr/>
              </p:nvCxnSpPr>
              <p:spPr>
                <a:xfrm>
                  <a:off x="760193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8" name="Straight Connector 1857"/>
                <p:cNvCxnSpPr/>
                <p:nvPr/>
              </p:nvCxnSpPr>
              <p:spPr>
                <a:xfrm>
                  <a:off x="586930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9" name="Straight Connector 1858"/>
                <p:cNvCxnSpPr/>
                <p:nvPr/>
              </p:nvCxnSpPr>
              <p:spPr>
                <a:xfrm>
                  <a:off x="623690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0" name="Straight Connector 1859"/>
                <p:cNvCxnSpPr/>
                <p:nvPr/>
              </p:nvCxnSpPr>
              <p:spPr>
                <a:xfrm>
                  <a:off x="6604495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1" name="Straight Connector 1860"/>
                <p:cNvCxnSpPr/>
                <p:nvPr/>
              </p:nvCxnSpPr>
              <p:spPr>
                <a:xfrm>
                  <a:off x="6973270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2" name="Straight Connector 1861"/>
                <p:cNvCxnSpPr/>
                <p:nvPr/>
              </p:nvCxnSpPr>
              <p:spPr>
                <a:xfrm>
                  <a:off x="734086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3" name="Straight Connector 1862"/>
                <p:cNvCxnSpPr/>
                <p:nvPr/>
              </p:nvCxnSpPr>
              <p:spPr>
                <a:xfrm>
                  <a:off x="5684920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4" name="Straight Connector 1863"/>
                <p:cNvCxnSpPr/>
                <p:nvPr/>
              </p:nvCxnSpPr>
              <p:spPr>
                <a:xfrm>
                  <a:off x="6052514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5" name="Straight Connector 1864"/>
                <p:cNvCxnSpPr/>
                <p:nvPr/>
              </p:nvCxnSpPr>
              <p:spPr>
                <a:xfrm>
                  <a:off x="6421289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6" name="Straight Connector 1865"/>
                <p:cNvCxnSpPr/>
                <p:nvPr/>
              </p:nvCxnSpPr>
              <p:spPr>
                <a:xfrm>
                  <a:off x="6788883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7" name="Straight Connector 1866"/>
                <p:cNvCxnSpPr/>
                <p:nvPr/>
              </p:nvCxnSpPr>
              <p:spPr>
                <a:xfrm>
                  <a:off x="7157658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8" name="Straight Connector 1867"/>
                <p:cNvCxnSpPr/>
                <p:nvPr/>
              </p:nvCxnSpPr>
              <p:spPr>
                <a:xfrm>
                  <a:off x="7525252" y="5794744"/>
                  <a:ext cx="0" cy="46314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6" name="TextBox 294"/>
              <p:cNvSpPr txBox="1">
                <a:spLocks noChangeArrowheads="1"/>
              </p:cNvSpPr>
              <p:nvPr/>
            </p:nvSpPr>
            <p:spPr bwMode="auto">
              <a:xfrm>
                <a:off x="6022974" y="4754563"/>
                <a:ext cx="109856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837" name="TextBox 295"/>
              <p:cNvSpPr txBox="1">
                <a:spLocks noChangeArrowheads="1"/>
              </p:cNvSpPr>
              <p:nvPr/>
            </p:nvSpPr>
            <p:spPr bwMode="auto">
              <a:xfrm>
                <a:off x="648493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1838" name="TextBox 296"/>
              <p:cNvSpPr txBox="1">
                <a:spLocks noChangeArrowheads="1"/>
              </p:cNvSpPr>
              <p:nvPr/>
            </p:nvSpPr>
            <p:spPr bwMode="auto">
              <a:xfrm>
                <a:off x="6958012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1839" name="TextBox 297"/>
              <p:cNvSpPr txBox="1">
                <a:spLocks noChangeArrowheads="1"/>
              </p:cNvSpPr>
              <p:nvPr/>
            </p:nvSpPr>
            <p:spPr bwMode="auto">
              <a:xfrm>
                <a:off x="746918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60</a:t>
                </a:r>
              </a:p>
            </p:txBody>
          </p:sp>
          <p:sp>
            <p:nvSpPr>
              <p:cNvPr id="1840" name="TextBox 298"/>
              <p:cNvSpPr txBox="1">
                <a:spLocks noChangeArrowheads="1"/>
              </p:cNvSpPr>
              <p:nvPr/>
            </p:nvSpPr>
            <p:spPr bwMode="auto">
              <a:xfrm>
                <a:off x="7939087" y="4754563"/>
                <a:ext cx="219711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80</a:t>
                </a:r>
              </a:p>
            </p:txBody>
          </p:sp>
          <p:cxnSp>
            <p:nvCxnSpPr>
              <p:cNvPr id="1841" name="Straight Connector 1840"/>
              <p:cNvCxnSpPr/>
              <p:nvPr/>
            </p:nvCxnSpPr>
            <p:spPr>
              <a:xfrm flipV="1">
                <a:off x="7537927" y="2854325"/>
                <a:ext cx="0" cy="1792288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2" name="Straight Connector 1841"/>
              <p:cNvCxnSpPr/>
              <p:nvPr/>
            </p:nvCxnSpPr>
            <p:spPr>
              <a:xfrm flipV="1">
                <a:off x="7915118" y="2879725"/>
                <a:ext cx="14288" cy="1766888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43" name="Rectangle 25"/>
              <p:cNvSpPr>
                <a:spLocks noChangeArrowheads="1"/>
              </p:cNvSpPr>
              <p:nvPr/>
            </p:nvSpPr>
            <p:spPr bwMode="auto">
              <a:xfrm rot="16200000">
                <a:off x="4808692" y="3569430"/>
                <a:ext cx="940443" cy="2636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# of Batches</a:t>
                </a:r>
              </a:p>
            </p:txBody>
          </p:sp>
          <p:sp>
            <p:nvSpPr>
              <p:cNvPr id="1844" name="Text Placeholder 10"/>
              <p:cNvSpPr txBox="1">
                <a:spLocks/>
              </p:cNvSpPr>
              <p:nvPr/>
            </p:nvSpPr>
            <p:spPr bwMode="auto">
              <a:xfrm>
                <a:off x="6092121" y="2607798"/>
                <a:ext cx="2879995" cy="203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marL="3175" indent="-3175" algn="l">
                  <a:spcBef>
                    <a:spcPct val="20000"/>
                  </a:spcBef>
                  <a:buFont typeface="Arial" charset="0"/>
                  <a:buNone/>
                  <a:tabLst>
                    <a:tab pos="857250" algn="l"/>
                  </a:tabLst>
                </a:pP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Capacity: </a:t>
                </a:r>
                <a:r>
                  <a:rPr lang="en-US" sz="1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U1 </a:t>
                </a:r>
                <a:r>
                  <a: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20-25 kg, U2 45-50 kg</a:t>
                </a:r>
              </a:p>
            </p:txBody>
          </p:sp>
          <p:sp>
            <p:nvSpPr>
              <p:cNvPr id="1845" name="Text Box 103"/>
              <p:cNvSpPr txBox="1">
                <a:spLocks noChangeArrowheads="1"/>
              </p:cNvSpPr>
              <p:nvPr/>
            </p:nvSpPr>
            <p:spPr bwMode="auto">
              <a:xfrm>
                <a:off x="6085496" y="2909082"/>
                <a:ext cx="2545764" cy="225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l-GR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</a:t>
                </a:r>
                <a:r>
                  <a:rPr lang="en-US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*</a:t>
                </a:r>
                <a:r>
                  <a:rPr lang="en-US" sz="2000" i="1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60 </a:t>
                </a:r>
                <a:r>
                  <a:rPr lang="en-US" sz="2000" i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→</a:t>
                </a:r>
                <a:r>
                  <a:rPr lang="el-GR" sz="2000" i="1" dirty="0" smtClean="0">
                    <a:solidFill>
                      <a:schemeClr val="bg1"/>
                    </a:solidFill>
                    <a:latin typeface="Cambria" pitchFamily="18" charset="0"/>
                    <a:cs typeface="Times New Roman" pitchFamily="18" charset="0"/>
                    <a:sym typeface="Symbol" pitchFamily="18" charset="2"/>
                  </a:rPr>
                  <a:t></a:t>
                </a:r>
                <a:r>
                  <a:rPr lang="el-GR" sz="2000" i="1" dirty="0" smtClean="0">
                    <a:solidFill>
                      <a:schemeClr val="bg1"/>
                    </a:solidFill>
                    <a:latin typeface="Cambria" pitchFamily="18" charset="0"/>
                    <a:cs typeface="Times New Roman"/>
                    <a:sym typeface="Symbol" pitchFamily="18" charset="2"/>
                  </a:rPr>
                  <a:t>̂</a:t>
                </a:r>
                <a:r>
                  <a:rPr lang="en-US" sz="2000" i="1" baseline="30000" dirty="0" smtClean="0">
                    <a:solidFill>
                      <a:schemeClr val="bg1"/>
                    </a:solidFill>
                    <a:latin typeface="Cambria" pitchFamily="18" charset="0"/>
                    <a:cs typeface="Times New Roman" pitchFamily="18" charset="0"/>
                  </a:rPr>
                  <a:t> </a:t>
                </a:r>
                <a:r>
                  <a:rPr lang="en-US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75</a:t>
                </a:r>
                <a:endPara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824" name="Rectangle 25"/>
            <p:cNvSpPr>
              <a:spLocks noChangeArrowheads="1"/>
            </p:cNvSpPr>
            <p:nvPr/>
          </p:nvSpPr>
          <p:spPr bwMode="auto">
            <a:xfrm>
              <a:off x="34225905" y="14954715"/>
              <a:ext cx="218435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Amount Produced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98" name="Group 1097"/>
          <p:cNvGrpSpPr/>
          <p:nvPr/>
        </p:nvGrpSpPr>
        <p:grpSpPr>
          <a:xfrm>
            <a:off x="38888550" y="8266187"/>
            <a:ext cx="4086987" cy="3573537"/>
            <a:chOff x="45129449" y="15020924"/>
            <a:chExt cx="4768152" cy="3573537"/>
          </a:xfrm>
        </p:grpSpPr>
        <p:sp>
          <p:nvSpPr>
            <p:cNvPr id="1878" name="Freeform 1877"/>
            <p:cNvSpPr/>
            <p:nvPr/>
          </p:nvSpPr>
          <p:spPr>
            <a:xfrm>
              <a:off x="46329600" y="15906750"/>
              <a:ext cx="3124200" cy="1847850"/>
            </a:xfrm>
            <a:custGeom>
              <a:avLst/>
              <a:gdLst>
                <a:gd name="connsiteX0" fmla="*/ 19050 w 3124200"/>
                <a:gd name="connsiteY0" fmla="*/ 0 h 1847850"/>
                <a:gd name="connsiteX1" fmla="*/ 0 w 3124200"/>
                <a:gd name="connsiteY1" fmla="*/ 838200 h 1847850"/>
                <a:gd name="connsiteX2" fmla="*/ 2324100 w 3124200"/>
                <a:gd name="connsiteY2" fmla="*/ 1847850 h 1847850"/>
                <a:gd name="connsiteX3" fmla="*/ 3124200 w 3124200"/>
                <a:gd name="connsiteY3" fmla="*/ 1828800 h 1847850"/>
                <a:gd name="connsiteX4" fmla="*/ 3124200 w 3124200"/>
                <a:gd name="connsiteY4" fmla="*/ 57150 h 1847850"/>
                <a:gd name="connsiteX5" fmla="*/ 19050 w 3124200"/>
                <a:gd name="connsiteY5" fmla="*/ 57150 h 184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200" h="1847850">
                  <a:moveTo>
                    <a:pt x="19050" y="0"/>
                  </a:moveTo>
                  <a:lnTo>
                    <a:pt x="0" y="838200"/>
                  </a:lnTo>
                  <a:lnTo>
                    <a:pt x="2324100" y="1847850"/>
                  </a:lnTo>
                  <a:lnTo>
                    <a:pt x="3124200" y="1828800"/>
                  </a:lnTo>
                  <a:lnTo>
                    <a:pt x="3124200" y="57150"/>
                  </a:lnTo>
                  <a:lnTo>
                    <a:pt x="19050" y="57150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9" name="Freeform 1878"/>
            <p:cNvSpPr/>
            <p:nvPr/>
          </p:nvSpPr>
          <p:spPr>
            <a:xfrm>
              <a:off x="46367700" y="15906750"/>
              <a:ext cx="3143250" cy="1847850"/>
            </a:xfrm>
            <a:custGeom>
              <a:avLst/>
              <a:gdLst>
                <a:gd name="connsiteX0" fmla="*/ 0 w 3143250"/>
                <a:gd name="connsiteY0" fmla="*/ 0 h 1847850"/>
                <a:gd name="connsiteX1" fmla="*/ 1028700 w 3143250"/>
                <a:gd name="connsiteY1" fmla="*/ 933450 h 1847850"/>
                <a:gd name="connsiteX2" fmla="*/ 3124200 w 3143250"/>
                <a:gd name="connsiteY2" fmla="*/ 1847850 h 1847850"/>
                <a:gd name="connsiteX3" fmla="*/ 3143250 w 3143250"/>
                <a:gd name="connsiteY3" fmla="*/ 76200 h 1847850"/>
                <a:gd name="connsiteX4" fmla="*/ 0 w 3143250"/>
                <a:gd name="connsiteY4" fmla="*/ 0 h 184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0" h="1847850">
                  <a:moveTo>
                    <a:pt x="0" y="0"/>
                  </a:moveTo>
                  <a:lnTo>
                    <a:pt x="1028700" y="933450"/>
                  </a:lnTo>
                  <a:lnTo>
                    <a:pt x="3124200" y="1847850"/>
                  </a:lnTo>
                  <a:lnTo>
                    <a:pt x="314325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89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5129449" y="15020924"/>
              <a:ext cx="4552951" cy="3573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76" name="TextBox 1875"/>
            <p:cNvSpPr txBox="1"/>
            <p:nvPr/>
          </p:nvSpPr>
          <p:spPr>
            <a:xfrm>
              <a:off x="47491350" y="16173724"/>
              <a:ext cx="22342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Tighter Formulation</a:t>
              </a:r>
              <a:endPara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77" name="TextBox 1876"/>
            <p:cNvSpPr txBox="1"/>
            <p:nvPr/>
          </p:nvSpPr>
          <p:spPr>
            <a:xfrm>
              <a:off x="47446649" y="17067714"/>
              <a:ext cx="24509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Original Formulation</a:t>
              </a:r>
              <a:endParaRPr lang="en-US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80" name="Rounded Rectangle 1879"/>
          <p:cNvSpPr/>
          <p:nvPr/>
        </p:nvSpPr>
        <p:spPr>
          <a:xfrm>
            <a:off x="22683442" y="26075386"/>
            <a:ext cx="9601200" cy="5619312"/>
          </a:xfrm>
          <a:prstGeom prst="roundRect">
            <a:avLst>
              <a:gd name="adj" fmla="val 3189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23760" tIns="274320" rIns="91440" bIns="274320" numCol="1" spcCol="640080"/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	Tasks for which </a:t>
            </a:r>
            <a:r>
              <a:rPr lang="el-GR" sz="20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μ</a:t>
            </a:r>
            <a:r>
              <a:rPr lang="en-US" sz="2000" i="1" baseline="-25000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 is known</a:t>
            </a: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b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en-US" sz="2000" i="1" baseline="30000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: 	States for which </a:t>
            </a:r>
            <a:r>
              <a:rPr lang="el-GR" sz="20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ω</a:t>
            </a:r>
            <a:r>
              <a:rPr lang="en-US" sz="2000" i="1" baseline="-25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en-US" sz="2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 is known</a:t>
            </a: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en-US" sz="2000" i="1" baseline="30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</a:t>
            </a:r>
            <a:r>
              <a:rPr lang="en-US" sz="2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: 	set of tear states</a:t>
            </a: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i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en-US" sz="2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: 	number of times tear stream has been updated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291"/>
          <p:cNvGraphicFramePr>
            <a:graphicFrameLocks noChangeAspect="1"/>
          </p:cNvGraphicFramePr>
          <p:nvPr/>
        </p:nvGraphicFramePr>
        <p:xfrm>
          <a:off x="2360212" y="24563691"/>
          <a:ext cx="4212771" cy="839788"/>
        </p:xfrm>
        <a:graphic>
          <a:graphicData uri="http://schemas.openxmlformats.org/presentationml/2006/ole">
            <p:oleObj spid="_x0000_s1315" name="Equation" r:id="rId13" imgW="4914720" imgH="863280" progId="Equation.DSMT4">
              <p:embed/>
            </p:oleObj>
          </a:graphicData>
        </a:graphic>
      </p:graphicFrame>
      <p:graphicFrame>
        <p:nvGraphicFramePr>
          <p:cNvPr id="12" name="Object 292"/>
          <p:cNvGraphicFramePr>
            <a:graphicFrameLocks noChangeAspect="1"/>
          </p:cNvGraphicFramePr>
          <p:nvPr/>
        </p:nvGraphicFramePr>
        <p:xfrm>
          <a:off x="4606698" y="30563188"/>
          <a:ext cx="2422071" cy="895350"/>
        </p:xfrm>
        <a:graphic>
          <a:graphicData uri="http://schemas.openxmlformats.org/presentationml/2006/ole">
            <p:oleObj spid="_x0000_s1316" name="Equation" r:id="rId14" imgW="2819160" imgH="888840" progId="Equation.DSMT4">
              <p:embed/>
            </p:oleObj>
          </a:graphicData>
        </a:graphic>
      </p:graphicFrame>
      <p:graphicFrame>
        <p:nvGraphicFramePr>
          <p:cNvPr id="13" name="Object 293"/>
          <p:cNvGraphicFramePr>
            <a:graphicFrameLocks noChangeAspect="1"/>
          </p:cNvGraphicFramePr>
          <p:nvPr/>
        </p:nvGraphicFramePr>
        <p:xfrm>
          <a:off x="3844698" y="29209380"/>
          <a:ext cx="3946071" cy="452438"/>
        </p:xfrm>
        <a:graphic>
          <a:graphicData uri="http://schemas.openxmlformats.org/presentationml/2006/ole">
            <p:oleObj spid="_x0000_s1317" name="Equation" r:id="rId15" imgW="4597200" imgH="457200" progId="Equation.DSMT4">
              <p:embed/>
            </p:oleObj>
          </a:graphicData>
        </a:graphic>
      </p:graphicFrame>
      <p:graphicFrame>
        <p:nvGraphicFramePr>
          <p:cNvPr id="14" name="Object 294"/>
          <p:cNvGraphicFramePr>
            <a:graphicFrameLocks noChangeAspect="1"/>
          </p:cNvGraphicFramePr>
          <p:nvPr/>
        </p:nvGraphicFramePr>
        <p:xfrm>
          <a:off x="2419351" y="28024357"/>
          <a:ext cx="6796768" cy="704850"/>
        </p:xfrm>
        <a:graphic>
          <a:graphicData uri="http://schemas.openxmlformats.org/presentationml/2006/ole">
            <p:oleObj spid="_x0000_s1318" name="Equation" r:id="rId16" imgW="7924680" imgH="711000" progId="Equation.DSMT4">
              <p:embed/>
            </p:oleObj>
          </a:graphicData>
        </a:graphic>
      </p:graphicFrame>
      <p:sp>
        <p:nvSpPr>
          <p:cNvPr id="800" name="Rounded Rectangle 799"/>
          <p:cNvSpPr/>
          <p:nvPr/>
        </p:nvSpPr>
        <p:spPr>
          <a:xfrm>
            <a:off x="22683442" y="17611725"/>
            <a:ext cx="9601200" cy="8896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000" cap="small" dirty="0" smtClean="0"/>
              <a:t>Parallel Production Paths</a:t>
            </a:r>
            <a:endParaRPr lang="en-US" sz="5000" cap="small" dirty="0"/>
          </a:p>
        </p:txBody>
      </p:sp>
      <p:sp>
        <p:nvSpPr>
          <p:cNvPr id="801" name="Rounded Rectangle 800"/>
          <p:cNvSpPr/>
          <p:nvPr/>
        </p:nvSpPr>
        <p:spPr>
          <a:xfrm>
            <a:off x="22683442" y="18856404"/>
            <a:ext cx="9601200" cy="5619312"/>
          </a:xfrm>
          <a:prstGeom prst="roundRect">
            <a:avLst>
              <a:gd name="adj" fmla="val 3189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274320" rIns="274320" bIns="274320" numCol="1" spcCol="640080"/>
          <a:lstStyle/>
          <a:p>
            <a:pPr marL="241300" indent="-241300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a material can be produced by multiple tasks, there is  no way to know how much of that state each task produces, so the backward propagation does not work</a:t>
            </a:r>
          </a:p>
          <a:p>
            <a:pPr marL="344488" indent="-344488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4488" indent="-344488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4488" indent="-344488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4488" indent="-344488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41300" indent="-241300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Instead, find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solving an LP:</a:t>
            </a:r>
          </a:p>
          <a:p>
            <a:pPr marL="344488" indent="-344488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692150" indent="-344488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 the amount task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produces</a:t>
            </a:r>
          </a:p>
          <a:p>
            <a:pPr marL="692150" indent="-344488">
              <a:tabLst>
                <a:tab pos="914400" algn="l"/>
              </a:tabLst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s.t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	the amount of each material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912813" indent="-344488">
              <a:tabLst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produced must be at least:</a:t>
            </a:r>
            <a:b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l-G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(when </a:t>
            </a:r>
            <a:r>
              <a:rPr lang="el-G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known), and</a:t>
            </a:r>
          </a:p>
          <a:p>
            <a:pPr marL="914400" indent="-566738">
              <a:tabLst>
                <a:tab pos="9144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(2) the amount consumed</a:t>
            </a:r>
          </a:p>
          <a:p>
            <a:pPr marL="241300" indent="-241300">
              <a:defRPr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3" name="Object 5"/>
          <p:cNvGraphicFramePr>
            <a:graphicFrameLocks noChangeAspect="1"/>
          </p:cNvGraphicFramePr>
          <p:nvPr/>
        </p:nvGraphicFramePr>
        <p:xfrm>
          <a:off x="28044335" y="22668973"/>
          <a:ext cx="3788229" cy="1787525"/>
        </p:xfrm>
        <a:graphic>
          <a:graphicData uri="http://schemas.openxmlformats.org/presentationml/2006/ole">
            <p:oleObj spid="_x0000_s1319" name="Equation" r:id="rId17" imgW="4813200" imgH="1993680" progId="Equation.DSMT4">
              <p:embed/>
            </p:oleObj>
          </a:graphicData>
        </a:graphic>
      </p:graphicFrame>
      <p:grpSp>
        <p:nvGrpSpPr>
          <p:cNvPr id="804" name="Group 803"/>
          <p:cNvGrpSpPr>
            <a:grpSpLocks noChangeAspect="1"/>
          </p:cNvGrpSpPr>
          <p:nvPr/>
        </p:nvGrpSpPr>
        <p:grpSpPr>
          <a:xfrm>
            <a:off x="28598801" y="20128594"/>
            <a:ext cx="2619156" cy="1671480"/>
            <a:chOff x="1544413" y="2713069"/>
            <a:chExt cx="1718157" cy="924678"/>
          </a:xfrm>
        </p:grpSpPr>
        <p:sp>
          <p:nvSpPr>
            <p:cNvPr id="806" name="Rectangle 805"/>
            <p:cNvSpPr>
              <a:spLocks noChangeArrowheads="1"/>
            </p:cNvSpPr>
            <p:nvPr/>
          </p:nvSpPr>
          <p:spPr bwMode="auto">
            <a:xfrm>
              <a:off x="1878165" y="3272962"/>
              <a:ext cx="274320" cy="25603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T1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09" name="Oval 808"/>
            <p:cNvSpPr>
              <a:spLocks noChangeArrowheads="1"/>
            </p:cNvSpPr>
            <p:nvPr/>
          </p:nvSpPr>
          <p:spPr bwMode="auto">
            <a:xfrm>
              <a:off x="1550815" y="3336969"/>
              <a:ext cx="149961" cy="12801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813" name="Oval 812"/>
            <p:cNvSpPr>
              <a:spLocks noChangeArrowheads="1"/>
            </p:cNvSpPr>
            <p:nvPr/>
          </p:nvSpPr>
          <p:spPr bwMode="auto">
            <a:xfrm>
              <a:off x="2324345" y="3336969"/>
              <a:ext cx="149961" cy="12801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14" name="AutoShape 198"/>
            <p:cNvCxnSpPr>
              <a:cxnSpLocks noChangeShapeType="1"/>
              <a:stCxn id="809" idx="6"/>
              <a:endCxn id="806" idx="1"/>
            </p:cNvCxnSpPr>
            <p:nvPr/>
          </p:nvCxnSpPr>
          <p:spPr bwMode="auto">
            <a:xfrm>
              <a:off x="1700776" y="3400977"/>
              <a:ext cx="177389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15" name="AutoShape 199"/>
            <p:cNvCxnSpPr>
              <a:cxnSpLocks noChangeShapeType="1"/>
              <a:stCxn id="806" idx="3"/>
              <a:endCxn id="813" idx="2"/>
            </p:cNvCxnSpPr>
            <p:nvPr/>
          </p:nvCxnSpPr>
          <p:spPr bwMode="auto">
            <a:xfrm>
              <a:off x="2152484" y="3400977"/>
              <a:ext cx="171861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22" name="Text Box 201"/>
            <p:cNvSpPr txBox="1">
              <a:spLocks noChangeArrowheads="1"/>
            </p:cNvSpPr>
            <p:nvPr/>
          </p:nvSpPr>
          <p:spPr bwMode="auto">
            <a:xfrm>
              <a:off x="1544413" y="3484508"/>
              <a:ext cx="159838" cy="15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S1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23" name="Text Box 202"/>
            <p:cNvSpPr txBox="1">
              <a:spLocks noChangeArrowheads="1"/>
            </p:cNvSpPr>
            <p:nvPr/>
          </p:nvSpPr>
          <p:spPr bwMode="auto">
            <a:xfrm>
              <a:off x="2323276" y="3484509"/>
              <a:ext cx="159838" cy="15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S2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32" name="Rectangle 831"/>
            <p:cNvSpPr>
              <a:spLocks noChangeArrowheads="1"/>
            </p:cNvSpPr>
            <p:nvPr/>
          </p:nvSpPr>
          <p:spPr bwMode="auto">
            <a:xfrm>
              <a:off x="2650447" y="3272962"/>
              <a:ext cx="274320" cy="256032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T2</a:t>
              </a:r>
            </a:p>
          </p:txBody>
        </p:sp>
        <p:sp>
          <p:nvSpPr>
            <p:cNvPr id="833" name="Oval 832"/>
            <p:cNvSpPr>
              <a:spLocks noChangeArrowheads="1"/>
            </p:cNvSpPr>
            <p:nvPr/>
          </p:nvSpPr>
          <p:spPr bwMode="auto">
            <a:xfrm>
              <a:off x="3112609" y="3336969"/>
              <a:ext cx="149961" cy="12801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34" name="AutoShape 198"/>
            <p:cNvCxnSpPr>
              <a:cxnSpLocks noChangeShapeType="1"/>
              <a:stCxn id="813" idx="6"/>
              <a:endCxn id="832" idx="1"/>
            </p:cNvCxnSpPr>
            <p:nvPr/>
          </p:nvCxnSpPr>
          <p:spPr bwMode="auto">
            <a:xfrm>
              <a:off x="2474306" y="3400977"/>
              <a:ext cx="176140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35" name="AutoShape 199"/>
            <p:cNvCxnSpPr>
              <a:cxnSpLocks noChangeShapeType="1"/>
              <a:stCxn id="832" idx="3"/>
              <a:endCxn id="833" idx="2"/>
            </p:cNvCxnSpPr>
            <p:nvPr/>
          </p:nvCxnSpPr>
          <p:spPr bwMode="auto">
            <a:xfrm>
              <a:off x="2924766" y="3400977"/>
              <a:ext cx="187843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36" name="Text Box 202"/>
            <p:cNvSpPr txBox="1">
              <a:spLocks noChangeArrowheads="1"/>
            </p:cNvSpPr>
            <p:nvPr/>
          </p:nvSpPr>
          <p:spPr bwMode="auto">
            <a:xfrm>
              <a:off x="3096699" y="3484508"/>
              <a:ext cx="159838" cy="15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S4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37" name="Oval 836"/>
            <p:cNvSpPr>
              <a:spLocks noChangeArrowheads="1"/>
            </p:cNvSpPr>
            <p:nvPr/>
          </p:nvSpPr>
          <p:spPr bwMode="auto">
            <a:xfrm>
              <a:off x="2141744" y="2857434"/>
              <a:ext cx="149961" cy="12801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838" name="Text Box 202"/>
            <p:cNvSpPr txBox="1">
              <a:spLocks noChangeArrowheads="1"/>
            </p:cNvSpPr>
            <p:nvPr/>
          </p:nvSpPr>
          <p:spPr bwMode="auto">
            <a:xfrm>
              <a:off x="2128194" y="2713069"/>
              <a:ext cx="159838" cy="15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S3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39" name="TextBox 838"/>
            <p:cNvSpPr txBox="1"/>
            <p:nvPr/>
          </p:nvSpPr>
          <p:spPr>
            <a:xfrm>
              <a:off x="2829926" y="3083001"/>
              <a:ext cx="277613" cy="15323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90%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0" name="TextBox 839"/>
            <p:cNvSpPr txBox="1"/>
            <p:nvPr/>
          </p:nvSpPr>
          <p:spPr>
            <a:xfrm>
              <a:off x="2330594" y="2768219"/>
              <a:ext cx="277613" cy="15323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10%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41" name="AutoShape 199"/>
            <p:cNvCxnSpPr>
              <a:cxnSpLocks noChangeShapeType="1"/>
              <a:stCxn id="837" idx="6"/>
              <a:endCxn id="842" idx="1"/>
            </p:cNvCxnSpPr>
            <p:nvPr/>
          </p:nvCxnSpPr>
          <p:spPr bwMode="auto">
            <a:xfrm>
              <a:off x="2291705" y="2921442"/>
              <a:ext cx="358741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42" name="Rectangle 841"/>
            <p:cNvSpPr>
              <a:spLocks noChangeArrowheads="1"/>
            </p:cNvSpPr>
            <p:nvPr/>
          </p:nvSpPr>
          <p:spPr bwMode="auto">
            <a:xfrm>
              <a:off x="2650447" y="2793427"/>
              <a:ext cx="274320" cy="256032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T3</a:t>
              </a:r>
            </a:p>
          </p:txBody>
        </p:sp>
        <p:cxnSp>
          <p:nvCxnSpPr>
            <p:cNvPr id="843" name="AutoShape 198"/>
            <p:cNvCxnSpPr>
              <a:cxnSpLocks noChangeShapeType="1"/>
              <a:stCxn id="813" idx="0"/>
              <a:endCxn id="842" idx="2"/>
            </p:cNvCxnSpPr>
            <p:nvPr/>
          </p:nvCxnSpPr>
          <p:spPr bwMode="auto">
            <a:xfrm rot="5400000" flipH="1" flipV="1">
              <a:off x="2449710" y="2999073"/>
              <a:ext cx="287511" cy="38828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44" name="AutoShape 199"/>
            <p:cNvCxnSpPr>
              <a:cxnSpLocks noChangeShapeType="1"/>
              <a:stCxn id="842" idx="3"/>
              <a:endCxn id="833" idx="0"/>
            </p:cNvCxnSpPr>
            <p:nvPr/>
          </p:nvCxnSpPr>
          <p:spPr bwMode="auto">
            <a:xfrm>
              <a:off x="2924766" y="2921442"/>
              <a:ext cx="262823" cy="415527"/>
            </a:xfrm>
            <a:prstGeom prst="bentConnector2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858" name="Group 857"/>
          <p:cNvGrpSpPr/>
          <p:nvPr/>
        </p:nvGrpSpPr>
        <p:grpSpPr>
          <a:xfrm>
            <a:off x="23621099" y="20733022"/>
            <a:ext cx="3943754" cy="970070"/>
            <a:chOff x="39575956" y="9310824"/>
            <a:chExt cx="4601046" cy="970070"/>
          </a:xfrm>
        </p:grpSpPr>
        <p:sp>
          <p:nvSpPr>
            <p:cNvPr id="859" name="Rectangle 858"/>
            <p:cNvSpPr>
              <a:spLocks noChangeArrowheads="1"/>
            </p:cNvSpPr>
            <p:nvPr/>
          </p:nvSpPr>
          <p:spPr bwMode="auto">
            <a:xfrm>
              <a:off x="40169524" y="9622951"/>
              <a:ext cx="487868" cy="462812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T1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69" name="Oval 868"/>
            <p:cNvSpPr>
              <a:spLocks noChangeArrowheads="1"/>
            </p:cNvSpPr>
            <p:nvPr/>
          </p:nvSpPr>
          <p:spPr bwMode="auto">
            <a:xfrm>
              <a:off x="39587349" y="9738654"/>
              <a:ext cx="266700" cy="23140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870" name="Oval 869"/>
            <p:cNvSpPr>
              <a:spLocks noChangeArrowheads="1"/>
            </p:cNvSpPr>
            <p:nvPr/>
          </p:nvSpPr>
          <p:spPr bwMode="auto">
            <a:xfrm>
              <a:off x="40963045" y="9738654"/>
              <a:ext cx="266700" cy="23140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71" name="AutoShape 198"/>
            <p:cNvCxnSpPr>
              <a:cxnSpLocks noChangeShapeType="1"/>
              <a:stCxn id="869" idx="6"/>
              <a:endCxn id="859" idx="1"/>
            </p:cNvCxnSpPr>
            <p:nvPr/>
          </p:nvCxnSpPr>
          <p:spPr bwMode="auto">
            <a:xfrm>
              <a:off x="39854049" y="9854357"/>
              <a:ext cx="315481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72" name="AutoShape 199"/>
            <p:cNvCxnSpPr>
              <a:cxnSpLocks noChangeShapeType="1"/>
              <a:stCxn id="859" idx="3"/>
              <a:endCxn id="870" idx="2"/>
            </p:cNvCxnSpPr>
            <p:nvPr/>
          </p:nvCxnSpPr>
          <p:spPr bwMode="auto">
            <a:xfrm>
              <a:off x="40657398" y="9854357"/>
              <a:ext cx="305647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73" name="Text Box 201"/>
            <p:cNvSpPr txBox="1">
              <a:spLocks noChangeArrowheads="1"/>
            </p:cNvSpPr>
            <p:nvPr/>
          </p:nvSpPr>
          <p:spPr bwMode="auto">
            <a:xfrm>
              <a:off x="39575956" y="10003895"/>
              <a:ext cx="2842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S1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76" name="Text Box 202"/>
            <p:cNvSpPr txBox="1">
              <a:spLocks noChangeArrowheads="1"/>
            </p:cNvSpPr>
            <p:nvPr/>
          </p:nvSpPr>
          <p:spPr bwMode="auto">
            <a:xfrm>
              <a:off x="40961138" y="10003895"/>
              <a:ext cx="2842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S2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77" name="Rectangle 876"/>
            <p:cNvSpPr>
              <a:spLocks noChangeArrowheads="1"/>
            </p:cNvSpPr>
            <p:nvPr/>
          </p:nvSpPr>
          <p:spPr bwMode="auto">
            <a:xfrm>
              <a:off x="41543000" y="9622951"/>
              <a:ext cx="487868" cy="4628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T2</a:t>
              </a:r>
            </a:p>
          </p:txBody>
        </p:sp>
        <p:sp>
          <p:nvSpPr>
            <p:cNvPr id="878" name="Oval 877"/>
            <p:cNvSpPr>
              <a:spLocks noChangeArrowheads="1"/>
            </p:cNvSpPr>
            <p:nvPr/>
          </p:nvSpPr>
          <p:spPr bwMode="auto">
            <a:xfrm>
              <a:off x="42364944" y="9738654"/>
              <a:ext cx="266700" cy="23140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79" name="AutoShape 198"/>
            <p:cNvCxnSpPr>
              <a:cxnSpLocks noChangeShapeType="1"/>
              <a:stCxn id="870" idx="6"/>
              <a:endCxn id="877" idx="1"/>
            </p:cNvCxnSpPr>
            <p:nvPr/>
          </p:nvCxnSpPr>
          <p:spPr bwMode="auto">
            <a:xfrm>
              <a:off x="41229745" y="9854357"/>
              <a:ext cx="313261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80" name="AutoShape 199"/>
            <p:cNvCxnSpPr>
              <a:cxnSpLocks noChangeShapeType="1"/>
              <a:stCxn id="877" idx="3"/>
              <a:endCxn id="878" idx="2"/>
            </p:cNvCxnSpPr>
            <p:nvPr/>
          </p:nvCxnSpPr>
          <p:spPr bwMode="auto">
            <a:xfrm>
              <a:off x="42030874" y="9854357"/>
              <a:ext cx="334070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81" name="Text Box 202"/>
            <p:cNvSpPr txBox="1">
              <a:spLocks noChangeArrowheads="1"/>
            </p:cNvSpPr>
            <p:nvPr/>
          </p:nvSpPr>
          <p:spPr bwMode="auto">
            <a:xfrm>
              <a:off x="43881666" y="10003895"/>
              <a:ext cx="2842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S4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82" name="Oval 881"/>
            <p:cNvSpPr>
              <a:spLocks noChangeArrowheads="1"/>
            </p:cNvSpPr>
            <p:nvPr/>
          </p:nvSpPr>
          <p:spPr bwMode="auto">
            <a:xfrm>
              <a:off x="43910302" y="9738654"/>
              <a:ext cx="266700" cy="231406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 anchorCtr="1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883" name="Text Box 202"/>
            <p:cNvSpPr txBox="1">
              <a:spLocks noChangeArrowheads="1"/>
            </p:cNvSpPr>
            <p:nvPr/>
          </p:nvSpPr>
          <p:spPr bwMode="auto">
            <a:xfrm>
              <a:off x="42341182" y="10003895"/>
              <a:ext cx="2842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S3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884" name="TextBox 883"/>
            <p:cNvSpPr txBox="1"/>
            <p:nvPr/>
          </p:nvSpPr>
          <p:spPr>
            <a:xfrm>
              <a:off x="43500503" y="9554017"/>
              <a:ext cx="49372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90%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5" name="TextBox 884"/>
            <p:cNvSpPr txBox="1"/>
            <p:nvPr/>
          </p:nvSpPr>
          <p:spPr>
            <a:xfrm>
              <a:off x="43200383" y="9310824"/>
              <a:ext cx="49372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10%</a:t>
              </a:r>
              <a:endPara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86" name="AutoShape 199"/>
            <p:cNvCxnSpPr>
              <a:cxnSpLocks noChangeShapeType="1"/>
              <a:stCxn id="887" idx="3"/>
              <a:endCxn id="882" idx="2"/>
            </p:cNvCxnSpPr>
            <p:nvPr/>
          </p:nvCxnSpPr>
          <p:spPr bwMode="auto">
            <a:xfrm>
              <a:off x="43421519" y="9854357"/>
              <a:ext cx="488778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887" name="Rectangle 886"/>
            <p:cNvSpPr>
              <a:spLocks noChangeArrowheads="1"/>
            </p:cNvSpPr>
            <p:nvPr/>
          </p:nvSpPr>
          <p:spPr bwMode="auto">
            <a:xfrm>
              <a:off x="42933650" y="9622951"/>
              <a:ext cx="487868" cy="462812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T3</a:t>
              </a:r>
            </a:p>
          </p:txBody>
        </p:sp>
        <p:cxnSp>
          <p:nvCxnSpPr>
            <p:cNvPr id="888" name="AutoShape 198"/>
            <p:cNvCxnSpPr>
              <a:cxnSpLocks noChangeShapeType="1"/>
              <a:stCxn id="887" idx="0"/>
              <a:endCxn id="870" idx="0"/>
            </p:cNvCxnSpPr>
            <p:nvPr/>
          </p:nvCxnSpPr>
          <p:spPr bwMode="auto">
            <a:xfrm rot="16200000" flipH="1" flipV="1">
              <a:off x="42079140" y="8640204"/>
              <a:ext cx="115703" cy="2081196"/>
            </a:xfrm>
            <a:prstGeom prst="bentConnector3">
              <a:avLst>
                <a:gd name="adj1" fmla="val -197575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889" name="AutoShape 199"/>
            <p:cNvCxnSpPr>
              <a:cxnSpLocks noChangeShapeType="1"/>
              <a:stCxn id="878" idx="6"/>
              <a:endCxn id="887" idx="1"/>
            </p:cNvCxnSpPr>
            <p:nvPr/>
          </p:nvCxnSpPr>
          <p:spPr bwMode="auto">
            <a:xfrm>
              <a:off x="42631644" y="9854357"/>
              <a:ext cx="302012" cy="0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890" name="Group 889"/>
          <p:cNvGrpSpPr>
            <a:grpSpLocks/>
          </p:cNvGrpSpPr>
          <p:nvPr/>
        </p:nvGrpSpPr>
        <p:grpSpPr>
          <a:xfrm>
            <a:off x="22846840" y="26307183"/>
            <a:ext cx="7034879" cy="5171653"/>
            <a:chOff x="923925" y="1813825"/>
            <a:chExt cx="5991225" cy="4518823"/>
          </a:xfrm>
        </p:grpSpPr>
        <p:grpSp>
          <p:nvGrpSpPr>
            <p:cNvPr id="891" name="Group 63"/>
            <p:cNvGrpSpPr/>
            <p:nvPr/>
          </p:nvGrpSpPr>
          <p:grpSpPr>
            <a:xfrm>
              <a:off x="923925" y="1813825"/>
              <a:ext cx="5991225" cy="4514850"/>
              <a:chOff x="1352550" y="1847850"/>
              <a:chExt cx="5991225" cy="4514850"/>
            </a:xfrm>
          </p:grpSpPr>
          <p:grpSp>
            <p:nvGrpSpPr>
              <p:cNvPr id="894" name="Group 29"/>
              <p:cNvGrpSpPr>
                <a:grpSpLocks noChangeAspect="1"/>
              </p:cNvGrpSpPr>
              <p:nvPr/>
            </p:nvGrpSpPr>
            <p:grpSpPr>
              <a:xfrm>
                <a:off x="1352550" y="2059714"/>
                <a:ext cx="5743917" cy="4190020"/>
                <a:chOff x="176664" y="1864100"/>
                <a:chExt cx="4699003" cy="3427785"/>
              </a:xfrm>
            </p:grpSpPr>
            <p:sp>
              <p:nvSpPr>
                <p:cNvPr id="897" name="TextBox 896"/>
                <p:cNvSpPr txBox="1"/>
                <p:nvPr/>
              </p:nvSpPr>
              <p:spPr>
                <a:xfrm>
                  <a:off x="176664" y="2104609"/>
                  <a:ext cx="1029616" cy="1372615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Set </a:t>
                  </a:r>
                  <a:r>
                    <a:rPr lang="el-GR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ω</a:t>
                  </a:r>
                  <a:r>
                    <a:rPr lang="en-US" sz="1800" i="1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= 0 for tear states, calculate </a:t>
                  </a:r>
                  <a:r>
                    <a:rPr lang="el-GR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ω</a:t>
                  </a:r>
                  <a:r>
                    <a:rPr lang="en-US" sz="1800" i="1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for products,  and set </a:t>
                  </a:r>
                </a:p>
                <a:p>
                  <a:pPr algn="ctr"/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n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= 0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98" name="TextBox 5"/>
                <p:cNvSpPr txBox="1"/>
                <p:nvPr/>
              </p:nvSpPr>
              <p:spPr>
                <a:xfrm>
                  <a:off x="1489632" y="2104609"/>
                  <a:ext cx="899678" cy="1372615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Set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=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∅ and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=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{products &amp; tear states}</a:t>
                  </a:r>
                  <a:endParaRPr lang="en-US" sz="1800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99" name="TextBox 898"/>
                <p:cNvSpPr txBox="1"/>
                <p:nvPr/>
              </p:nvSpPr>
              <p:spPr>
                <a:xfrm>
                  <a:off x="2571368" y="2104609"/>
                  <a:ext cx="914400" cy="1372615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Calculate </a:t>
                  </a:r>
                  <a:r>
                    <a:rPr lang="el-GR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μ</a:t>
                  </a:r>
                  <a:r>
                    <a:rPr lang="en-US" sz="1800" i="1" baseline="-25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and then </a:t>
                  </a:r>
                  <a:r>
                    <a:rPr lang="el-GR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μ</a:t>
                  </a:r>
                  <a:r>
                    <a:rPr lang="en-US" sz="1800" i="1" baseline="-25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*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Cambria Math"/>
                      <a:ea typeface="Cambria Math"/>
                      <a:cs typeface="Times New Roman" pitchFamily="18" charset="0"/>
                    </a:rPr>
                    <a:t>∀</a:t>
                  </a:r>
                  <a:r>
                    <a:rPr lang="en-US" sz="1800" i="1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Cambria Math"/>
                      <a:ea typeface="Cambria Math"/>
                      <a:cs typeface="Times New Roman" pitchFamily="18" charset="0"/>
                    </a:rPr>
                    <a:t>∉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s.t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. 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i="1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+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\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=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∅.  Add these tasks to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0" name="TextBox 899"/>
                <p:cNvSpPr txBox="1"/>
                <p:nvPr/>
              </p:nvSpPr>
              <p:spPr>
                <a:xfrm>
                  <a:off x="3650279" y="2104609"/>
                  <a:ext cx="960120" cy="1372615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Calculate </a:t>
                  </a:r>
                  <a:r>
                    <a:rPr lang="el-GR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ω</a:t>
                  </a:r>
                  <a:r>
                    <a:rPr lang="en-US" sz="1800" i="1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Cambria Math"/>
                      <a:ea typeface="Cambria Math"/>
                      <a:cs typeface="Times New Roman" pitchFamily="18" charset="0"/>
                    </a:rPr>
                    <a:t>∀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Cambria Math"/>
                      <a:ea typeface="Cambria Math"/>
                      <a:cs typeface="Times New Roman" pitchFamily="18" charset="0"/>
                    </a:rPr>
                    <a:t>∉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(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\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T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en-US" sz="18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s.t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. </a:t>
                  </a:r>
                </a:p>
                <a:p>
                  <a:pPr algn="ctr"/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i="1" baseline="-25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-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\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=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∅.  Add these states to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1" name="Diamond 900"/>
                <p:cNvSpPr/>
                <p:nvPr/>
              </p:nvSpPr>
              <p:spPr bwMode="auto">
                <a:xfrm>
                  <a:off x="3065575" y="3454302"/>
                  <a:ext cx="1019009" cy="904087"/>
                </a:xfrm>
                <a:prstGeom prst="diamond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square" lIns="45720" tIns="45720" rIns="45720" bIns="45720" rtlCol="0" anchor="ctr" anchorCtr="1">
                  <a:no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Does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=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I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 &amp; </a:t>
                  </a:r>
                  <a:r>
                    <a:rPr lang="en-US" sz="1800" b="1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err="1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k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=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?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2" name="Diamond 901"/>
                <p:cNvSpPr/>
                <p:nvPr/>
              </p:nvSpPr>
              <p:spPr bwMode="auto">
                <a:xfrm>
                  <a:off x="3253654" y="4577957"/>
                  <a:ext cx="652079" cy="713928"/>
                </a:xfrm>
                <a:prstGeom prst="diamond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square" lIns="0" tIns="0" rIns="0" bIns="0" rtlCol="0" anchor="ctr" anchorCtr="1">
                  <a:no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Is 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/>
                      <a:cs typeface="Times New Roman"/>
                    </a:rPr>
                    <a:t>≥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|</a:t>
                  </a:r>
                  <a:r>
                    <a:rPr lang="en-US" sz="18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800" i="1" baseline="30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|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?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3" name="TextBox 902"/>
                <p:cNvSpPr txBox="1"/>
                <p:nvPr/>
              </p:nvSpPr>
              <p:spPr>
                <a:xfrm>
                  <a:off x="4326535" y="4788876"/>
                  <a:ext cx="549132" cy="292090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Stop</a:t>
                  </a:r>
                  <a:endParaRPr lang="en-US" sz="1800" i="1" baseline="30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4" name="TextBox 903"/>
                <p:cNvSpPr txBox="1"/>
                <p:nvPr/>
              </p:nvSpPr>
              <p:spPr>
                <a:xfrm>
                  <a:off x="2097729" y="4788876"/>
                  <a:ext cx="954251" cy="292090"/>
                </a:xfrm>
                <a:prstGeom prst="round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Set 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n 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= </a:t>
                  </a:r>
                  <a:r>
                    <a:rPr lang="en-US" sz="1800" i="1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n</a:t>
                  </a:r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ea typeface="Cambria Math"/>
                      <a:cs typeface="Times New Roman" pitchFamily="18" charset="0"/>
                    </a:rPr>
                    <a:t>+1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905" name="Elbow Connector 12"/>
                <p:cNvCxnSpPr>
                  <a:stCxn id="901" idx="1"/>
                  <a:endCxn id="899" idx="2"/>
                </p:cNvCxnSpPr>
                <p:nvPr/>
              </p:nvCxnSpPr>
              <p:spPr bwMode="auto">
                <a:xfrm rot="10800000">
                  <a:off x="3028568" y="3477224"/>
                  <a:ext cx="37007" cy="429122"/>
                </a:xfrm>
                <a:prstGeom prst="bentConnector2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06" name="Elbow Connector 13"/>
                <p:cNvCxnSpPr>
                  <a:stCxn id="902" idx="3"/>
                  <a:endCxn id="903" idx="1"/>
                </p:cNvCxnSpPr>
                <p:nvPr/>
              </p:nvCxnSpPr>
              <p:spPr bwMode="auto">
                <a:xfrm>
                  <a:off x="3905732" y="4934921"/>
                  <a:ext cx="420803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07" name="Shape 120"/>
                <p:cNvCxnSpPr>
                  <a:stCxn id="902" idx="1"/>
                  <a:endCxn id="904" idx="3"/>
                </p:cNvCxnSpPr>
                <p:nvPr/>
              </p:nvCxnSpPr>
              <p:spPr bwMode="auto">
                <a:xfrm flipH="1">
                  <a:off x="3051978" y="4934921"/>
                  <a:ext cx="201675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08" name="Shape 907"/>
                <p:cNvCxnSpPr>
                  <a:stCxn id="904" idx="1"/>
                  <a:endCxn id="898" idx="2"/>
                </p:cNvCxnSpPr>
                <p:nvPr/>
              </p:nvCxnSpPr>
              <p:spPr bwMode="auto">
                <a:xfrm rot="10800000">
                  <a:off x="1939471" y="3477224"/>
                  <a:ext cx="158257" cy="1457697"/>
                </a:xfrm>
                <a:prstGeom prst="bentConnector2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909" name="TextBox 908"/>
                <p:cNvSpPr txBox="1"/>
                <p:nvPr/>
              </p:nvSpPr>
              <p:spPr>
                <a:xfrm>
                  <a:off x="3866823" y="4711643"/>
                  <a:ext cx="519038" cy="26400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Yes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0" name="TextBox 909"/>
                <p:cNvSpPr txBox="1"/>
                <p:nvPr/>
              </p:nvSpPr>
              <p:spPr>
                <a:xfrm>
                  <a:off x="3623799" y="4251668"/>
                  <a:ext cx="542539" cy="26400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Yes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1" name="TextBox 910"/>
                <p:cNvSpPr txBox="1"/>
                <p:nvPr/>
              </p:nvSpPr>
              <p:spPr>
                <a:xfrm>
                  <a:off x="2713404" y="3663437"/>
                  <a:ext cx="400669" cy="26400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No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2" name="TextBox 911"/>
                <p:cNvSpPr txBox="1"/>
                <p:nvPr/>
              </p:nvSpPr>
              <p:spPr>
                <a:xfrm>
                  <a:off x="3017905" y="4686973"/>
                  <a:ext cx="400669" cy="26400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No</a:t>
                  </a:r>
                  <a:endParaRPr lang="en-US" sz="1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913" name="Straight Arrow Connector 912"/>
                <p:cNvCxnSpPr>
                  <a:stCxn id="897" idx="3"/>
                  <a:endCxn id="898" idx="1"/>
                </p:cNvCxnSpPr>
                <p:nvPr/>
              </p:nvCxnSpPr>
              <p:spPr bwMode="auto">
                <a:xfrm>
                  <a:off x="1206280" y="2790916"/>
                  <a:ext cx="283353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14" name="Straight Arrow Connector 913"/>
                <p:cNvCxnSpPr>
                  <a:stCxn id="898" idx="3"/>
                  <a:endCxn id="899" idx="1"/>
                </p:cNvCxnSpPr>
                <p:nvPr/>
              </p:nvCxnSpPr>
              <p:spPr bwMode="auto">
                <a:xfrm>
                  <a:off x="2389310" y="2790916"/>
                  <a:ext cx="182058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15" name="Straight Arrow Connector 914"/>
                <p:cNvCxnSpPr>
                  <a:stCxn id="899" idx="3"/>
                  <a:endCxn id="900" idx="1"/>
                </p:cNvCxnSpPr>
                <p:nvPr/>
              </p:nvCxnSpPr>
              <p:spPr bwMode="auto">
                <a:xfrm>
                  <a:off x="3485768" y="2790916"/>
                  <a:ext cx="164511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16" name="Straight Arrow Connector 915"/>
                <p:cNvCxnSpPr>
                  <a:stCxn id="901" idx="2"/>
                  <a:endCxn id="902" idx="0"/>
                </p:cNvCxnSpPr>
                <p:nvPr/>
              </p:nvCxnSpPr>
              <p:spPr bwMode="auto">
                <a:xfrm>
                  <a:off x="3575079" y="4358389"/>
                  <a:ext cx="4614" cy="219568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917" name="Straight Arrow Connector 24"/>
                <p:cNvCxnSpPr>
                  <a:stCxn id="900" idx="3"/>
                  <a:endCxn id="901" idx="3"/>
                </p:cNvCxnSpPr>
                <p:nvPr/>
              </p:nvCxnSpPr>
              <p:spPr bwMode="auto">
                <a:xfrm flipH="1">
                  <a:off x="4084584" y="2790916"/>
                  <a:ext cx="525815" cy="1115429"/>
                </a:xfrm>
                <a:prstGeom prst="bentConnector3">
                  <a:avLst>
                    <a:gd name="adj1" fmla="val -30290"/>
                  </a:avLst>
                </a:prstGeom>
                <a:solidFill>
                  <a:schemeClr val="accent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918" name="TextBox 917"/>
                <p:cNvSpPr txBox="1"/>
                <p:nvPr/>
              </p:nvSpPr>
              <p:spPr>
                <a:xfrm>
                  <a:off x="399774" y="1864101"/>
                  <a:ext cx="549132" cy="29209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Step 0</a:t>
                  </a:r>
                  <a:endParaRPr lang="en-US" sz="1800" i="1" baseline="30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9" name="TextBox 918"/>
                <p:cNvSpPr txBox="1"/>
                <p:nvPr/>
              </p:nvSpPr>
              <p:spPr>
                <a:xfrm>
                  <a:off x="1664906" y="1864101"/>
                  <a:ext cx="549132" cy="29209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Step 1</a:t>
                  </a:r>
                  <a:endParaRPr lang="en-US" sz="1800" i="1" baseline="30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20" name="TextBox 919"/>
                <p:cNvSpPr txBox="1"/>
                <p:nvPr/>
              </p:nvSpPr>
              <p:spPr>
                <a:xfrm>
                  <a:off x="2754003" y="1864101"/>
                  <a:ext cx="549132" cy="29209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Step 2</a:t>
                  </a:r>
                  <a:endParaRPr lang="en-US" sz="1800" i="1" baseline="30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21" name="TextBox 920"/>
                <p:cNvSpPr txBox="1"/>
                <p:nvPr/>
              </p:nvSpPr>
              <p:spPr>
                <a:xfrm>
                  <a:off x="3847806" y="1864100"/>
                  <a:ext cx="549132" cy="29209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txBody>
                <a:bodyPr wrap="square" lIns="45720" tIns="45720" rIns="45720" bIns="45720" rtlCol="0" anchor="ctr" anchorCtr="1">
                  <a:spAutoFit/>
                </a:bodyPr>
                <a:lstStyle/>
                <a:p>
                  <a:pPr algn="ctr"/>
                  <a:r>
                    <a:rPr lang="en-US" sz="1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Step 3</a:t>
                  </a:r>
                  <a:endParaRPr lang="en-US" sz="1800" i="1" baseline="30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95" name="Rounded Rectangle 894"/>
              <p:cNvSpPr/>
              <p:nvPr/>
            </p:nvSpPr>
            <p:spPr>
              <a:xfrm>
                <a:off x="2752725" y="1847850"/>
                <a:ext cx="4591050" cy="4514850"/>
              </a:xfrm>
              <a:prstGeom prst="roundRect">
                <a:avLst>
                  <a:gd name="adj" fmla="val 11629"/>
                </a:avLst>
              </a:prstGeom>
              <a:noFill/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896" name="Rounded Rectangle 895"/>
              <p:cNvSpPr/>
              <p:nvPr/>
            </p:nvSpPr>
            <p:spPr>
              <a:xfrm>
                <a:off x="4171950" y="1847850"/>
                <a:ext cx="3171825" cy="3419475"/>
              </a:xfrm>
              <a:prstGeom prst="roundRect">
                <a:avLst>
                  <a:gd name="adj" fmla="val 15789"/>
                </a:avLst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92" name="TextBox 891"/>
            <p:cNvSpPr txBox="1"/>
            <p:nvPr/>
          </p:nvSpPr>
          <p:spPr>
            <a:xfrm>
              <a:off x="4286249" y="1835356"/>
              <a:ext cx="2352675" cy="3227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accent1"/>
                  </a:solidFill>
                </a:rPr>
                <a:t>Backward Propagation</a:t>
              </a:r>
              <a:endParaRPr lang="en-US" sz="1800" dirty="0">
                <a:solidFill>
                  <a:schemeClr val="accent1"/>
                </a:solidFill>
              </a:endParaRPr>
            </a:p>
          </p:txBody>
        </p:sp>
        <p:sp>
          <p:nvSpPr>
            <p:cNvPr id="893" name="TextBox 892"/>
            <p:cNvSpPr txBox="1"/>
            <p:nvPr/>
          </p:nvSpPr>
          <p:spPr>
            <a:xfrm>
              <a:off x="2557523" y="6009938"/>
              <a:ext cx="2352675" cy="3227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/>
                  </a:solidFill>
                </a:rPr>
                <a:t>Update Tear Streams</a:t>
              </a:r>
              <a:endParaRPr lang="en-US" sz="18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096" name="Group 1095"/>
          <p:cNvGrpSpPr/>
          <p:nvPr/>
        </p:nvGrpSpPr>
        <p:grpSpPr>
          <a:xfrm>
            <a:off x="39799025" y="22022371"/>
            <a:ext cx="3023071" cy="3359687"/>
            <a:chOff x="45898809" y="28121131"/>
            <a:chExt cx="3526917" cy="3359687"/>
          </a:xfrm>
        </p:grpSpPr>
        <p:sp>
          <p:nvSpPr>
            <p:cNvPr id="944" name="Text Placeholder 12"/>
            <p:cNvSpPr>
              <a:spLocks/>
            </p:cNvSpPr>
            <p:nvPr/>
          </p:nvSpPr>
          <p:spPr bwMode="auto">
            <a:xfrm>
              <a:off x="45898809" y="28121131"/>
              <a:ext cx="350469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b">
              <a:spAutoFit/>
            </a:bodyPr>
            <a:lstStyle/>
            <a:p>
              <a:pPr algn="l"/>
              <a:r>
                <a:rPr lang="en-US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Continuous Time Model</a:t>
              </a:r>
            </a:p>
            <a:p>
              <a:pPr algn="l"/>
              <a:r>
                <a:rPr lang="en-US" sz="1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16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Sundaramoorthy</a:t>
              </a:r>
              <a:r>
                <a:rPr lang="en-US" sz="1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and </a:t>
              </a:r>
              <a:r>
                <a:rPr lang="en-US" sz="16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Karimi</a:t>
              </a:r>
              <a:r>
                <a:rPr lang="en-US" sz="1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2005)</a:t>
              </a:r>
              <a:endPara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1" name="Rectangle 960"/>
            <p:cNvSpPr/>
            <p:nvPr/>
          </p:nvSpPr>
          <p:spPr bwMode="auto">
            <a:xfrm>
              <a:off x="46044844" y="29111979"/>
              <a:ext cx="1461954" cy="3108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149 s</a:t>
              </a:r>
            </a:p>
          </p:txBody>
        </p:sp>
        <p:sp>
          <p:nvSpPr>
            <p:cNvPr id="962" name="Rectangle 961"/>
            <p:cNvSpPr/>
            <p:nvPr/>
          </p:nvSpPr>
          <p:spPr bwMode="auto">
            <a:xfrm>
              <a:off x="47493595" y="29111979"/>
              <a:ext cx="1461953" cy="31089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2.2%</a:t>
              </a:r>
            </a:p>
          </p:txBody>
        </p:sp>
        <p:sp>
          <p:nvSpPr>
            <p:cNvPr id="963" name="Rectangle 962"/>
            <p:cNvSpPr/>
            <p:nvPr/>
          </p:nvSpPr>
          <p:spPr bwMode="auto">
            <a:xfrm>
              <a:off x="46044844" y="29929038"/>
              <a:ext cx="1461954" cy="3108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0.45 s</a:t>
              </a:r>
            </a:p>
          </p:txBody>
        </p:sp>
        <p:sp>
          <p:nvSpPr>
            <p:cNvPr id="964" name="Rectangle 963"/>
            <p:cNvSpPr/>
            <p:nvPr/>
          </p:nvSpPr>
          <p:spPr bwMode="auto">
            <a:xfrm>
              <a:off x="47511560" y="29929038"/>
              <a:ext cx="1463541" cy="3108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41.2 s</a:t>
              </a:r>
            </a:p>
          </p:txBody>
        </p:sp>
        <p:sp>
          <p:nvSpPr>
            <p:cNvPr id="965" name="TextBox 46"/>
            <p:cNvSpPr txBox="1">
              <a:spLocks noChangeArrowheads="1"/>
            </p:cNvSpPr>
            <p:nvPr/>
          </p:nvSpPr>
          <p:spPr bwMode="auto">
            <a:xfrm>
              <a:off x="45989286" y="29556948"/>
              <a:ext cx="281079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With Tightening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6" name="TextBox 47"/>
            <p:cNvSpPr txBox="1">
              <a:spLocks noChangeArrowheads="1"/>
            </p:cNvSpPr>
            <p:nvPr/>
          </p:nvSpPr>
          <p:spPr bwMode="auto">
            <a:xfrm>
              <a:off x="45989286" y="28733587"/>
              <a:ext cx="2305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No Tightening</a:t>
              </a:r>
            </a:p>
          </p:txBody>
        </p:sp>
        <p:sp>
          <p:nvSpPr>
            <p:cNvPr id="973" name="TextBox 54"/>
            <p:cNvSpPr txBox="1">
              <a:spLocks noChangeArrowheads="1"/>
            </p:cNvSpPr>
            <p:nvPr/>
          </p:nvSpPr>
          <p:spPr bwMode="auto">
            <a:xfrm>
              <a:off x="46515535" y="31080843"/>
              <a:ext cx="2009591" cy="399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Problems</a:t>
              </a:r>
            </a:p>
          </p:txBody>
        </p:sp>
        <p:grpSp>
          <p:nvGrpSpPr>
            <p:cNvPr id="1093" name="Group 1092"/>
            <p:cNvGrpSpPr/>
            <p:nvPr/>
          </p:nvGrpSpPr>
          <p:grpSpPr>
            <a:xfrm>
              <a:off x="46049606" y="30455857"/>
              <a:ext cx="2944368" cy="182497"/>
              <a:chOff x="46049606" y="30335542"/>
              <a:chExt cx="2944368" cy="182497"/>
            </a:xfrm>
          </p:grpSpPr>
          <p:cxnSp>
            <p:nvCxnSpPr>
              <p:cNvPr id="947" name="Straight Connector 946"/>
              <p:cNvCxnSpPr/>
              <p:nvPr/>
            </p:nvCxnSpPr>
            <p:spPr bwMode="auto">
              <a:xfrm>
                <a:off x="46049606" y="30335542"/>
                <a:ext cx="2944368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8" name="Straight Connector 947"/>
              <p:cNvCxnSpPr/>
              <p:nvPr/>
            </p:nvCxnSpPr>
            <p:spPr bwMode="auto">
              <a:xfrm>
                <a:off x="46049606" y="30335542"/>
                <a:ext cx="0" cy="182497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9" name="Straight Connector 948"/>
              <p:cNvCxnSpPr/>
              <p:nvPr/>
            </p:nvCxnSpPr>
            <p:spPr bwMode="auto">
              <a:xfrm>
                <a:off x="46295646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0" name="Straight Connector 949"/>
              <p:cNvCxnSpPr/>
              <p:nvPr/>
            </p:nvCxnSpPr>
            <p:spPr bwMode="auto">
              <a:xfrm>
                <a:off x="46540099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1" name="Straight Connector 950"/>
              <p:cNvCxnSpPr/>
              <p:nvPr/>
            </p:nvCxnSpPr>
            <p:spPr bwMode="auto">
              <a:xfrm>
                <a:off x="46786140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2" name="Straight Connector 951"/>
              <p:cNvCxnSpPr/>
              <p:nvPr/>
            </p:nvCxnSpPr>
            <p:spPr bwMode="auto">
              <a:xfrm>
                <a:off x="47030592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3" name="Straight Connector 952"/>
              <p:cNvCxnSpPr/>
              <p:nvPr/>
            </p:nvCxnSpPr>
            <p:spPr bwMode="auto">
              <a:xfrm>
                <a:off x="47521084" y="30335542"/>
                <a:ext cx="0" cy="182497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4" name="Straight Connector 953"/>
              <p:cNvCxnSpPr/>
              <p:nvPr/>
            </p:nvCxnSpPr>
            <p:spPr bwMode="auto">
              <a:xfrm>
                <a:off x="48256031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5" name="Straight Connector 954"/>
              <p:cNvCxnSpPr/>
              <p:nvPr/>
            </p:nvCxnSpPr>
            <p:spPr bwMode="auto">
              <a:xfrm>
                <a:off x="47275045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6" name="Straight Connector 955"/>
              <p:cNvCxnSpPr/>
              <p:nvPr/>
            </p:nvCxnSpPr>
            <p:spPr bwMode="auto">
              <a:xfrm>
                <a:off x="47765537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7" name="Straight Connector 956"/>
              <p:cNvCxnSpPr/>
              <p:nvPr/>
            </p:nvCxnSpPr>
            <p:spPr bwMode="auto">
              <a:xfrm>
                <a:off x="48011578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8" name="Straight Connector 957"/>
              <p:cNvCxnSpPr/>
              <p:nvPr/>
            </p:nvCxnSpPr>
            <p:spPr bwMode="auto">
              <a:xfrm>
                <a:off x="48500483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9" name="Straight Connector 958"/>
              <p:cNvCxnSpPr/>
              <p:nvPr/>
            </p:nvCxnSpPr>
            <p:spPr bwMode="auto">
              <a:xfrm>
                <a:off x="48746522" y="30335542"/>
                <a:ext cx="0" cy="106324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0" name="Straight Connector 959"/>
              <p:cNvCxnSpPr/>
              <p:nvPr/>
            </p:nvCxnSpPr>
            <p:spPr bwMode="auto">
              <a:xfrm>
                <a:off x="48993974" y="30335542"/>
                <a:ext cx="0" cy="182497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1" name="TextBox 52"/>
            <p:cNvSpPr txBox="1">
              <a:spLocks noChangeArrowheads="1"/>
            </p:cNvSpPr>
            <p:nvPr/>
          </p:nvSpPr>
          <p:spPr bwMode="auto">
            <a:xfrm>
              <a:off x="45936903" y="30678400"/>
              <a:ext cx="214540" cy="399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972" name="TextBox 53"/>
            <p:cNvSpPr txBox="1">
              <a:spLocks noChangeArrowheads="1"/>
            </p:cNvSpPr>
            <p:nvPr/>
          </p:nvSpPr>
          <p:spPr bwMode="auto">
            <a:xfrm>
              <a:off x="48791301" y="30678400"/>
              <a:ext cx="6344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4" name="TextBox 55"/>
            <p:cNvSpPr txBox="1">
              <a:spLocks noChangeArrowheads="1"/>
            </p:cNvSpPr>
            <p:nvPr/>
          </p:nvSpPr>
          <p:spPr bwMode="auto">
            <a:xfrm>
              <a:off x="47362849" y="30678400"/>
              <a:ext cx="419027" cy="399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95" name="Group 1094"/>
          <p:cNvGrpSpPr/>
          <p:nvPr/>
        </p:nvGrpSpPr>
        <p:grpSpPr>
          <a:xfrm>
            <a:off x="35959194" y="22022174"/>
            <a:ext cx="3764445" cy="3321945"/>
            <a:chOff x="41418997" y="28120933"/>
            <a:chExt cx="4391852" cy="3321945"/>
          </a:xfrm>
        </p:grpSpPr>
        <p:sp>
          <p:nvSpPr>
            <p:cNvPr id="754" name="TextBox 753"/>
            <p:cNvSpPr txBox="1"/>
            <p:nvPr/>
          </p:nvSpPr>
          <p:spPr>
            <a:xfrm>
              <a:off x="42777006" y="30678400"/>
              <a:ext cx="5432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00" name="Group 699"/>
            <p:cNvGrpSpPr/>
            <p:nvPr/>
          </p:nvGrpSpPr>
          <p:grpSpPr>
            <a:xfrm>
              <a:off x="41552602" y="30455857"/>
              <a:ext cx="3825934" cy="245131"/>
              <a:chOff x="3640138" y="6476945"/>
              <a:chExt cx="5029200" cy="201760"/>
            </a:xfrm>
          </p:grpSpPr>
          <p:cxnSp>
            <p:nvCxnSpPr>
              <p:cNvPr id="701" name="Straight Connector 700"/>
              <p:cNvCxnSpPr/>
              <p:nvPr/>
            </p:nvCxnSpPr>
            <p:spPr>
              <a:xfrm>
                <a:off x="3640138" y="6477000"/>
                <a:ext cx="5029200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Straight Connector 701"/>
              <p:cNvCxnSpPr/>
              <p:nvPr/>
            </p:nvCxnSpPr>
            <p:spPr>
              <a:xfrm>
                <a:off x="3640138" y="6476954"/>
                <a:ext cx="0" cy="201748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379681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4" name="Straight Connector 703"/>
              <p:cNvCxnSpPr/>
              <p:nvPr/>
            </p:nvCxnSpPr>
            <p:spPr>
              <a:xfrm>
                <a:off x="393603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407524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6" name="Straight Connector 705"/>
              <p:cNvCxnSpPr/>
              <p:nvPr/>
            </p:nvCxnSpPr>
            <p:spPr>
              <a:xfrm>
                <a:off x="421446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Straight Connector 706"/>
              <p:cNvCxnSpPr/>
              <p:nvPr/>
            </p:nvCxnSpPr>
            <p:spPr>
              <a:xfrm>
                <a:off x="449289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Straight Connector 707"/>
              <p:cNvCxnSpPr/>
              <p:nvPr/>
            </p:nvCxnSpPr>
            <p:spPr>
              <a:xfrm>
                <a:off x="491053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435367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0" name="Straight Connector 709"/>
              <p:cNvCxnSpPr/>
              <p:nvPr/>
            </p:nvCxnSpPr>
            <p:spPr>
              <a:xfrm>
                <a:off x="463210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Straight Connector 710"/>
              <p:cNvCxnSpPr/>
              <p:nvPr/>
            </p:nvCxnSpPr>
            <p:spPr>
              <a:xfrm>
                <a:off x="477132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2" name="Straight Connector 711"/>
              <p:cNvCxnSpPr/>
              <p:nvPr/>
            </p:nvCxnSpPr>
            <p:spPr>
              <a:xfrm>
                <a:off x="504975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Connector 712"/>
              <p:cNvCxnSpPr/>
              <p:nvPr/>
            </p:nvCxnSpPr>
            <p:spPr>
              <a:xfrm>
                <a:off x="518896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Straight Connector 713"/>
              <p:cNvCxnSpPr/>
              <p:nvPr/>
            </p:nvCxnSpPr>
            <p:spPr>
              <a:xfrm>
                <a:off x="532818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Straight Connector 714"/>
              <p:cNvCxnSpPr/>
              <p:nvPr/>
            </p:nvCxnSpPr>
            <p:spPr>
              <a:xfrm>
                <a:off x="546739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Straight Connector 715"/>
              <p:cNvCxnSpPr/>
              <p:nvPr/>
            </p:nvCxnSpPr>
            <p:spPr>
              <a:xfrm>
                <a:off x="5606610" y="6476952"/>
                <a:ext cx="0" cy="201748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Straight Connector 716"/>
              <p:cNvCxnSpPr/>
              <p:nvPr/>
            </p:nvCxnSpPr>
            <p:spPr>
              <a:xfrm>
                <a:off x="574582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8" name="Straight Connector 717"/>
              <p:cNvCxnSpPr/>
              <p:nvPr/>
            </p:nvCxnSpPr>
            <p:spPr>
              <a:xfrm>
                <a:off x="588504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/>
              <p:cNvCxnSpPr/>
              <p:nvPr/>
            </p:nvCxnSpPr>
            <p:spPr>
              <a:xfrm>
                <a:off x="602425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Straight Connector 719"/>
              <p:cNvCxnSpPr/>
              <p:nvPr/>
            </p:nvCxnSpPr>
            <p:spPr>
              <a:xfrm>
                <a:off x="616347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Connector 720"/>
              <p:cNvCxnSpPr/>
              <p:nvPr/>
            </p:nvCxnSpPr>
            <p:spPr>
              <a:xfrm>
                <a:off x="630268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Connector 721"/>
              <p:cNvCxnSpPr/>
              <p:nvPr/>
            </p:nvCxnSpPr>
            <p:spPr>
              <a:xfrm>
                <a:off x="644190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Connector 722"/>
              <p:cNvCxnSpPr/>
              <p:nvPr/>
            </p:nvCxnSpPr>
            <p:spPr>
              <a:xfrm>
                <a:off x="658111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4" name="Straight Connector 723"/>
              <p:cNvCxnSpPr/>
              <p:nvPr/>
            </p:nvCxnSpPr>
            <p:spPr>
              <a:xfrm>
                <a:off x="672033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Straight Connector 724"/>
              <p:cNvCxnSpPr/>
              <p:nvPr/>
            </p:nvCxnSpPr>
            <p:spPr>
              <a:xfrm>
                <a:off x="685954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6" name="Straight Connector 725"/>
              <p:cNvCxnSpPr/>
              <p:nvPr/>
            </p:nvCxnSpPr>
            <p:spPr>
              <a:xfrm>
                <a:off x="699876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>
                <a:off x="713797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8" name="Straight Connector 727"/>
              <p:cNvCxnSpPr/>
              <p:nvPr/>
            </p:nvCxnSpPr>
            <p:spPr>
              <a:xfrm>
                <a:off x="727719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/>
              <p:cNvCxnSpPr/>
              <p:nvPr/>
            </p:nvCxnSpPr>
            <p:spPr>
              <a:xfrm>
                <a:off x="741640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Straight Connector 729"/>
              <p:cNvCxnSpPr/>
              <p:nvPr/>
            </p:nvCxnSpPr>
            <p:spPr>
              <a:xfrm>
                <a:off x="755562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>
                <a:off x="769483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Straight Connector 731"/>
              <p:cNvCxnSpPr/>
              <p:nvPr/>
            </p:nvCxnSpPr>
            <p:spPr>
              <a:xfrm>
                <a:off x="783405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Straight Connector 732"/>
              <p:cNvCxnSpPr/>
              <p:nvPr/>
            </p:nvCxnSpPr>
            <p:spPr>
              <a:xfrm>
                <a:off x="797326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4" name="Straight Connector 733"/>
              <p:cNvCxnSpPr/>
              <p:nvPr/>
            </p:nvCxnSpPr>
            <p:spPr>
              <a:xfrm>
                <a:off x="8112480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Straight Connector 734"/>
              <p:cNvCxnSpPr/>
              <p:nvPr/>
            </p:nvCxnSpPr>
            <p:spPr>
              <a:xfrm>
                <a:off x="825169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6" name="Straight Connector 735"/>
              <p:cNvCxnSpPr/>
              <p:nvPr/>
            </p:nvCxnSpPr>
            <p:spPr>
              <a:xfrm>
                <a:off x="8390911" y="6476945"/>
                <a:ext cx="0" cy="201748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Straight Connector 736"/>
              <p:cNvCxnSpPr/>
              <p:nvPr/>
            </p:nvCxnSpPr>
            <p:spPr>
              <a:xfrm>
                <a:off x="8530125" y="6477000"/>
                <a:ext cx="0" cy="117792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8" name="Straight Connector 737"/>
              <p:cNvCxnSpPr/>
              <p:nvPr/>
            </p:nvCxnSpPr>
            <p:spPr>
              <a:xfrm>
                <a:off x="8669338" y="6476957"/>
                <a:ext cx="0" cy="201748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9" name="Rectangle 738"/>
            <p:cNvSpPr/>
            <p:nvPr/>
          </p:nvSpPr>
          <p:spPr>
            <a:xfrm>
              <a:off x="41558542" y="29110043"/>
              <a:ext cx="1494805" cy="31476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189 s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0" name="Rectangle 739"/>
            <p:cNvSpPr/>
            <p:nvPr/>
          </p:nvSpPr>
          <p:spPr>
            <a:xfrm>
              <a:off x="43053348" y="29110043"/>
              <a:ext cx="2110124" cy="31476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1.3%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1" name="Rectangle 740"/>
            <p:cNvSpPr/>
            <p:nvPr/>
          </p:nvSpPr>
          <p:spPr>
            <a:xfrm>
              <a:off x="45165886" y="29110043"/>
              <a:ext cx="212651" cy="31476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2" name="TextBox 741"/>
            <p:cNvSpPr txBox="1"/>
            <p:nvPr/>
          </p:nvSpPr>
          <p:spPr>
            <a:xfrm>
              <a:off x="44858070" y="28747914"/>
              <a:ext cx="8777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2.1%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3" name="Rectangle 742"/>
            <p:cNvSpPr/>
            <p:nvPr/>
          </p:nvSpPr>
          <p:spPr>
            <a:xfrm>
              <a:off x="41558542" y="29927101"/>
              <a:ext cx="1494805" cy="31477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1.4 s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4" name="Rectangle 743"/>
            <p:cNvSpPr/>
            <p:nvPr/>
          </p:nvSpPr>
          <p:spPr>
            <a:xfrm>
              <a:off x="43053348" y="29927101"/>
              <a:ext cx="2110124" cy="31477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2.4 s</a:t>
              </a:r>
            </a:p>
          </p:txBody>
        </p:sp>
        <p:sp>
          <p:nvSpPr>
            <p:cNvPr id="745" name="Rectangle 744"/>
            <p:cNvSpPr/>
            <p:nvPr/>
          </p:nvSpPr>
          <p:spPr>
            <a:xfrm>
              <a:off x="45165886" y="29927101"/>
              <a:ext cx="212651" cy="31477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6" name="TextBox 745"/>
            <p:cNvSpPr txBox="1"/>
            <p:nvPr/>
          </p:nvSpPr>
          <p:spPr>
            <a:xfrm>
              <a:off x="44915745" y="29570972"/>
              <a:ext cx="8951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1.5%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7" name="TextBox 746"/>
            <p:cNvSpPr txBox="1"/>
            <p:nvPr/>
          </p:nvSpPr>
          <p:spPr>
            <a:xfrm>
              <a:off x="41487135" y="29566566"/>
              <a:ext cx="26205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With Tightening 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8" name="TextBox 747"/>
            <p:cNvSpPr txBox="1"/>
            <p:nvPr/>
          </p:nvSpPr>
          <p:spPr>
            <a:xfrm>
              <a:off x="41487137" y="28719178"/>
              <a:ext cx="20909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No Tightening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3" name="TextBox 752"/>
            <p:cNvSpPr txBox="1"/>
            <p:nvPr/>
          </p:nvSpPr>
          <p:spPr>
            <a:xfrm>
              <a:off x="41418997" y="30678400"/>
              <a:ext cx="278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5" name="TextBox 754"/>
            <p:cNvSpPr txBox="1"/>
            <p:nvPr/>
          </p:nvSpPr>
          <p:spPr>
            <a:xfrm>
              <a:off x="44850579" y="30678400"/>
              <a:ext cx="5432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34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6" name="TextBox 755"/>
            <p:cNvSpPr txBox="1"/>
            <p:nvPr/>
          </p:nvSpPr>
          <p:spPr>
            <a:xfrm>
              <a:off x="45172535" y="30678400"/>
              <a:ext cx="5432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36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7" name="TextBox 756"/>
            <p:cNvSpPr txBox="1"/>
            <p:nvPr/>
          </p:nvSpPr>
          <p:spPr>
            <a:xfrm>
              <a:off x="42172632" y="31042768"/>
              <a:ext cx="26049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Problems</a:t>
              </a:r>
              <a:endPara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5" name="Text Placeholder 12"/>
            <p:cNvSpPr>
              <a:spLocks/>
            </p:cNvSpPr>
            <p:nvPr/>
          </p:nvSpPr>
          <p:spPr bwMode="auto">
            <a:xfrm>
              <a:off x="41557910" y="28120933"/>
              <a:ext cx="2656315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b">
              <a:spAutoFit/>
            </a:bodyPr>
            <a:lstStyle/>
            <a:p>
              <a:pPr algn="l"/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Discrete Time </a:t>
              </a:r>
              <a:r>
                <a:rPr lang="en-US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Model</a:t>
              </a:r>
            </a:p>
            <a:p>
              <a:pPr algn="l"/>
              <a:r>
                <a:rPr lang="en-US" sz="1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(Shah et al., 1993)</a:t>
              </a:r>
              <a:endPara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3" name="TextBox 922"/>
          <p:cNvSpPr txBox="1"/>
          <p:nvPr/>
        </p:nvSpPr>
        <p:spPr>
          <a:xfrm>
            <a:off x="38760438" y="26049327"/>
            <a:ext cx="3867150" cy="132802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The valid inequalities are effective for long time horizons </a:t>
            </a:r>
            <a:endParaRPr lang="en-US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" name="Text Placeholder 12"/>
          <p:cNvSpPr>
            <a:spLocks/>
          </p:cNvSpPr>
          <p:nvPr/>
        </p:nvSpPr>
        <p:spPr bwMode="auto">
          <a:xfrm>
            <a:off x="34404332" y="25297345"/>
            <a:ext cx="28638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Varying the Time Horizon</a:t>
            </a:r>
            <a:endParaRPr lang="en-US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" name="Text Placeholder 12"/>
          <p:cNvSpPr>
            <a:spLocks/>
          </p:cNvSpPr>
          <p:nvPr/>
        </p:nvSpPr>
        <p:spPr bwMode="auto">
          <a:xfrm>
            <a:off x="39214890" y="28097695"/>
            <a:ext cx="30576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Testing Different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" name="TextBox 925"/>
          <p:cNvSpPr txBox="1"/>
          <p:nvPr/>
        </p:nvSpPr>
        <p:spPr>
          <a:xfrm>
            <a:off x="33902687" y="29159716"/>
            <a:ext cx="3867150" cy="1736646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The valid inequalities are more effective for cost minimization than for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makespan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minimization</a:t>
            </a:r>
            <a:endParaRPr lang="en-US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97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3803111" y="25612148"/>
            <a:ext cx="4206240" cy="287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98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8344972" y="28409939"/>
            <a:ext cx="4206240" cy="295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rgbClr val="FFFFFF"/>
      </a:lt1>
      <a:dk2>
        <a:srgbClr val="1F497D"/>
      </a:dk2>
      <a:lt2>
        <a:srgbClr val="7F7F7F"/>
      </a:lt2>
      <a:accent1>
        <a:srgbClr val="76923C"/>
      </a:accent1>
      <a:accent2>
        <a:srgbClr val="C0504D"/>
      </a:accent2>
      <a:accent3>
        <a:srgbClr val="4F81BD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4451</TotalTime>
  <Words>1281</Words>
  <Application>Microsoft Office PowerPoint</Application>
  <PresentationFormat>Custom</PresentationFormat>
  <Paragraphs>511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>University of Wisconsin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Chemical &amp; Biological Engineering</dc:creator>
  <cp:lastModifiedBy>sara</cp:lastModifiedBy>
  <cp:revision>399</cp:revision>
  <dcterms:created xsi:type="dcterms:W3CDTF">2009-06-02T20:12:38Z</dcterms:created>
  <dcterms:modified xsi:type="dcterms:W3CDTF">2012-07-13T17:37:17Z</dcterms:modified>
</cp:coreProperties>
</file>